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3"/>
  </p:notesMasterIdLst>
  <p:sldIdLst>
    <p:sldId id="256" r:id="rId3"/>
    <p:sldId id="329" r:id="rId4"/>
    <p:sldId id="382" r:id="rId5"/>
    <p:sldId id="292" r:id="rId6"/>
    <p:sldId id="383" r:id="rId7"/>
    <p:sldId id="290" r:id="rId8"/>
    <p:sldId id="381" r:id="rId9"/>
    <p:sldId id="291" r:id="rId10"/>
    <p:sldId id="321" r:id="rId11"/>
    <p:sldId id="322" r:id="rId12"/>
    <p:sldId id="298" r:id="rId13"/>
    <p:sldId id="303" r:id="rId14"/>
    <p:sldId id="289" r:id="rId15"/>
    <p:sldId id="302" r:id="rId16"/>
    <p:sldId id="323" r:id="rId17"/>
    <p:sldId id="324" r:id="rId18"/>
    <p:sldId id="327" r:id="rId19"/>
    <p:sldId id="328" r:id="rId20"/>
    <p:sldId id="366" r:id="rId21"/>
    <p:sldId id="365" r:id="rId22"/>
    <p:sldId id="364" r:id="rId23"/>
    <p:sldId id="363" r:id="rId24"/>
    <p:sldId id="362" r:id="rId25"/>
    <p:sldId id="359" r:id="rId26"/>
    <p:sldId id="332" r:id="rId27"/>
    <p:sldId id="372" r:id="rId28"/>
    <p:sldId id="371" r:id="rId29"/>
    <p:sldId id="370" r:id="rId30"/>
    <p:sldId id="369" r:id="rId31"/>
    <p:sldId id="368" r:id="rId32"/>
    <p:sldId id="367" r:id="rId33"/>
    <p:sldId id="384" r:id="rId34"/>
    <p:sldId id="385" r:id="rId35"/>
    <p:sldId id="386" r:id="rId36"/>
    <p:sldId id="387" r:id="rId37"/>
    <p:sldId id="388" r:id="rId38"/>
    <p:sldId id="389" r:id="rId39"/>
    <p:sldId id="390" r:id="rId40"/>
    <p:sldId id="330" r:id="rId41"/>
    <p:sldId id="331" r:id="rId42"/>
    <p:sldId id="333" r:id="rId43"/>
    <p:sldId id="336" r:id="rId44"/>
    <p:sldId id="337" r:id="rId45"/>
    <p:sldId id="339" r:id="rId46"/>
    <p:sldId id="340" r:id="rId47"/>
    <p:sldId id="341" r:id="rId48"/>
    <p:sldId id="342" r:id="rId49"/>
    <p:sldId id="345" r:id="rId50"/>
    <p:sldId id="346" r:id="rId51"/>
    <p:sldId id="348" r:id="rId52"/>
    <p:sldId id="349" r:id="rId53"/>
    <p:sldId id="351" r:id="rId54"/>
    <p:sldId id="352" r:id="rId55"/>
    <p:sldId id="350" r:id="rId56"/>
    <p:sldId id="353" r:id="rId57"/>
    <p:sldId id="354" r:id="rId58"/>
    <p:sldId id="334" r:id="rId59"/>
    <p:sldId id="335" r:id="rId60"/>
    <p:sldId id="326" r:id="rId61"/>
    <p:sldId id="355" r:id="rId62"/>
    <p:sldId id="356" r:id="rId63"/>
    <p:sldId id="357" r:id="rId64"/>
    <p:sldId id="395" r:id="rId65"/>
    <p:sldId id="394" r:id="rId66"/>
    <p:sldId id="393" r:id="rId67"/>
    <p:sldId id="344" r:id="rId68"/>
    <p:sldId id="299" r:id="rId69"/>
    <p:sldId id="283" r:id="rId70"/>
    <p:sldId id="391" r:id="rId71"/>
    <p:sldId id="392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ajan, Vinay" initials="MV" lastIdx="1" clrIdx="0">
    <p:extLst>
      <p:ext uri="{19B8F6BF-5375-455C-9EA6-DF929625EA0E}">
        <p15:presenceInfo xmlns:p15="http://schemas.microsoft.com/office/powerpoint/2012/main" userId="S-1-5-21-220523388-1563985344-839522115-1791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952" autoAdjust="0"/>
  </p:normalViewPr>
  <p:slideViewPr>
    <p:cSldViewPr>
      <p:cViewPr varScale="1">
        <p:scale>
          <a:sx n="80" d="100"/>
          <a:sy n="80" d="100"/>
        </p:scale>
        <p:origin x="658" y="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835B23-D540-4E78-917B-43F35D3ACDCB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4629C2-4F71-4DEA-9E88-2892FBC7C4DF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Hospital administration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097B092-62D2-485F-B9CA-F05F40036F6B}" type="parTrans" cxnId="{C205D74F-5E8A-4B14-B3CB-9E21E34D0584}">
      <dgm:prSet/>
      <dgm:spPr/>
      <dgm:t>
        <a:bodyPr/>
        <a:lstStyle/>
        <a:p>
          <a:endParaRPr lang="en-US"/>
        </a:p>
      </dgm:t>
    </dgm:pt>
    <dgm:pt modelId="{188A993B-925A-4442-BB03-E7FE7A0D97A8}" type="sibTrans" cxnId="{C205D74F-5E8A-4B14-B3CB-9E21E34D0584}">
      <dgm:prSet/>
      <dgm:spPr/>
      <dgm:t>
        <a:bodyPr/>
        <a:lstStyle/>
        <a:p>
          <a:endParaRPr lang="en-US"/>
        </a:p>
      </dgm:t>
    </dgm:pt>
    <dgm:pt modelId="{834D1EFA-0294-4B98-B52C-DC90E6949B71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Patients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BB00A8-BB6D-4650-A765-8B4D6D79FA24}" type="parTrans" cxnId="{DD25B0F2-4221-491F-BA5B-36C76C1C33A0}">
      <dgm:prSet/>
      <dgm:spPr/>
      <dgm:t>
        <a:bodyPr/>
        <a:lstStyle/>
        <a:p>
          <a:endParaRPr lang="en-US"/>
        </a:p>
      </dgm:t>
    </dgm:pt>
    <dgm:pt modelId="{55F1FC0B-9B1A-46A6-B646-BE024D0C6ADD}" type="sibTrans" cxnId="{DD25B0F2-4221-491F-BA5B-36C76C1C33A0}">
      <dgm:prSet/>
      <dgm:spPr/>
      <dgm:t>
        <a:bodyPr/>
        <a:lstStyle/>
        <a:p>
          <a:endParaRPr lang="en-US"/>
        </a:p>
      </dgm:t>
    </dgm:pt>
    <dgm:pt modelId="{F320C8DC-0CCE-4D4F-8003-F5822331B3B9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Doctors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48D7A74-9A67-46A4-A493-E64C18E69CB1}" type="parTrans" cxnId="{4E17F58C-33B5-47B6-B277-093372B32D4D}">
      <dgm:prSet/>
      <dgm:spPr/>
      <dgm:t>
        <a:bodyPr/>
        <a:lstStyle/>
        <a:p>
          <a:endParaRPr lang="en-US"/>
        </a:p>
      </dgm:t>
    </dgm:pt>
    <dgm:pt modelId="{980ED308-DB9E-4698-9DE3-B82BA52F427C}" type="sibTrans" cxnId="{4E17F58C-33B5-47B6-B277-093372B32D4D}">
      <dgm:prSet/>
      <dgm:spPr/>
      <dgm:t>
        <a:bodyPr/>
        <a:lstStyle/>
        <a:p>
          <a:endParaRPr lang="en-US"/>
        </a:p>
      </dgm:t>
    </dgm:pt>
    <dgm:pt modelId="{FCBB6C93-E101-4A53-8201-CF1B02AF4C47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Nurses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1F9C313-60E0-46FA-B902-D10D1FACD457}" type="parTrans" cxnId="{C84EBC21-2030-469D-A05D-BE4974F067D6}">
      <dgm:prSet/>
      <dgm:spPr/>
      <dgm:t>
        <a:bodyPr/>
        <a:lstStyle/>
        <a:p>
          <a:endParaRPr lang="en-US"/>
        </a:p>
      </dgm:t>
    </dgm:pt>
    <dgm:pt modelId="{410467B7-B24B-438F-897F-64D873383DFE}" type="sibTrans" cxnId="{C84EBC21-2030-469D-A05D-BE4974F067D6}">
      <dgm:prSet/>
      <dgm:spPr/>
      <dgm:t>
        <a:bodyPr/>
        <a:lstStyle/>
        <a:p>
          <a:endParaRPr lang="en-US"/>
        </a:p>
      </dgm:t>
    </dgm:pt>
    <dgm:pt modelId="{798445C0-7472-4A20-A25D-DD49B9BDE176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Pathology reports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61C6CB-8FBF-4336-9C5A-7A0A82EF1049}" type="parTrans" cxnId="{19F1BDEA-0D24-45C5-A428-BDBE865F0FD2}">
      <dgm:prSet/>
      <dgm:spPr/>
      <dgm:t>
        <a:bodyPr/>
        <a:lstStyle/>
        <a:p>
          <a:endParaRPr lang="en-US"/>
        </a:p>
      </dgm:t>
    </dgm:pt>
    <dgm:pt modelId="{19A32397-42D5-42AB-9257-E8E708880B64}" type="sibTrans" cxnId="{19F1BDEA-0D24-45C5-A428-BDBE865F0FD2}">
      <dgm:prSet/>
      <dgm:spPr/>
      <dgm:t>
        <a:bodyPr/>
        <a:lstStyle/>
        <a:p>
          <a:endParaRPr lang="en-US"/>
        </a:p>
      </dgm:t>
    </dgm:pt>
    <dgm:pt modelId="{7640AD2E-D9B9-4D6A-9FA2-61EFE90C8734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Pharmacists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373577-E660-4EFE-A5AC-B1286734356F}" type="parTrans" cxnId="{9EE5EFCC-A3C3-415A-A7E4-FE658DBAEBC7}">
      <dgm:prSet/>
      <dgm:spPr/>
      <dgm:t>
        <a:bodyPr/>
        <a:lstStyle/>
        <a:p>
          <a:endParaRPr lang="en-US"/>
        </a:p>
      </dgm:t>
    </dgm:pt>
    <dgm:pt modelId="{A6C091EA-EDF4-4F4A-B338-BBA7C0C6A740}" type="sibTrans" cxnId="{9EE5EFCC-A3C3-415A-A7E4-FE658DBAEBC7}">
      <dgm:prSet/>
      <dgm:spPr/>
      <dgm:t>
        <a:bodyPr/>
        <a:lstStyle/>
        <a:p>
          <a:endParaRPr lang="en-US"/>
        </a:p>
      </dgm:t>
    </dgm:pt>
    <dgm:pt modelId="{235EB0A7-E55E-47BA-B6C1-E4316A3ECC03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Legal and regulatory needs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820ED3-773F-4E06-8584-FB04D6E8CCCF}" type="parTrans" cxnId="{157302A1-EDDB-424D-BDD8-D104B9FDB9E9}">
      <dgm:prSet/>
      <dgm:spPr/>
      <dgm:t>
        <a:bodyPr/>
        <a:lstStyle/>
        <a:p>
          <a:endParaRPr lang="en-US"/>
        </a:p>
      </dgm:t>
    </dgm:pt>
    <dgm:pt modelId="{98C54FBE-53BE-4CC9-AE1B-4E8C9B854E09}" type="sibTrans" cxnId="{157302A1-EDDB-424D-BDD8-D104B9FDB9E9}">
      <dgm:prSet/>
      <dgm:spPr/>
      <dgm:t>
        <a:bodyPr/>
        <a:lstStyle/>
        <a:p>
          <a:endParaRPr lang="en-US"/>
        </a:p>
      </dgm:t>
    </dgm:pt>
    <dgm:pt modelId="{8A210778-16B5-44AA-A7F8-C3342D9D647F}" type="pres">
      <dgm:prSet presAssocID="{B6835B23-D540-4E78-917B-43F35D3ACDCB}" presName="Name0" presStyleCnt="0">
        <dgm:presLayoutVars>
          <dgm:chMax val="1"/>
          <dgm:chPref val="1"/>
          <dgm:dir val="rev"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1713BDF-555B-4F40-94AE-C2C6D45C84D7}" type="pres">
      <dgm:prSet presAssocID="{DB4629C2-4F71-4DEA-9E88-2892FBC7C4DF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FE22319F-0E6A-408E-AEFC-4EE4FF00E5B8}" type="pres">
      <dgm:prSet presAssocID="{834D1EFA-0294-4B98-B52C-DC90E6949B71}" presName="Accent1" presStyleCnt="0"/>
      <dgm:spPr/>
    </dgm:pt>
    <dgm:pt modelId="{67BAE72C-43C8-4E00-81C2-BCF6F0C5C018}" type="pres">
      <dgm:prSet presAssocID="{834D1EFA-0294-4B98-B52C-DC90E6949B71}" presName="Accent" presStyleLbl="bgShp" presStyleIdx="0" presStyleCnt="6"/>
      <dgm:spPr/>
    </dgm:pt>
    <dgm:pt modelId="{323C2CF5-F005-4952-BF0B-4609D4596F08}" type="pres">
      <dgm:prSet presAssocID="{834D1EFA-0294-4B98-B52C-DC90E6949B71}" presName="Child1" presStyleLbl="node1" presStyleIdx="0" presStyleCnt="6" custLinFactNeighborX="-2550" custLinFactNeighborY="40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E29472-A735-4D80-86BE-1721BB2A7468}" type="pres">
      <dgm:prSet presAssocID="{F320C8DC-0CCE-4D4F-8003-F5822331B3B9}" presName="Accent2" presStyleCnt="0"/>
      <dgm:spPr/>
    </dgm:pt>
    <dgm:pt modelId="{82897E4B-AB60-4AC7-90ED-CF3139BF5431}" type="pres">
      <dgm:prSet presAssocID="{F320C8DC-0CCE-4D4F-8003-F5822331B3B9}" presName="Accent" presStyleLbl="bgShp" presStyleIdx="1" presStyleCnt="6"/>
      <dgm:spPr/>
    </dgm:pt>
    <dgm:pt modelId="{2CA50F37-58A2-43C6-BCC1-6032C6DA3906}" type="pres">
      <dgm:prSet presAssocID="{F320C8DC-0CCE-4D4F-8003-F5822331B3B9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8D3C9D-9E11-487B-B024-21EE4C75D2A8}" type="pres">
      <dgm:prSet presAssocID="{FCBB6C93-E101-4A53-8201-CF1B02AF4C47}" presName="Accent3" presStyleCnt="0"/>
      <dgm:spPr/>
    </dgm:pt>
    <dgm:pt modelId="{433827EB-59DD-4C7B-A3CC-4CE5867DECC3}" type="pres">
      <dgm:prSet presAssocID="{FCBB6C93-E101-4A53-8201-CF1B02AF4C47}" presName="Accent" presStyleLbl="bgShp" presStyleIdx="2" presStyleCnt="6"/>
      <dgm:spPr/>
    </dgm:pt>
    <dgm:pt modelId="{76EF13A7-FBB5-4DBC-AE15-C7C05949DAAD}" type="pres">
      <dgm:prSet presAssocID="{FCBB6C93-E101-4A53-8201-CF1B02AF4C47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061972-8201-4355-ADED-A90BA2728677}" type="pres">
      <dgm:prSet presAssocID="{798445C0-7472-4A20-A25D-DD49B9BDE176}" presName="Accent4" presStyleCnt="0"/>
      <dgm:spPr/>
    </dgm:pt>
    <dgm:pt modelId="{94157E97-5DDF-4753-A20E-FABD4B650547}" type="pres">
      <dgm:prSet presAssocID="{798445C0-7472-4A20-A25D-DD49B9BDE176}" presName="Accent" presStyleLbl="bgShp" presStyleIdx="3" presStyleCnt="6"/>
      <dgm:spPr/>
    </dgm:pt>
    <dgm:pt modelId="{EC5C92DE-8B0B-420A-80F6-8986626E9FB2}" type="pres">
      <dgm:prSet presAssocID="{798445C0-7472-4A20-A25D-DD49B9BDE176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01E35F-3FCE-42ED-A79B-D5436D68C74F}" type="pres">
      <dgm:prSet presAssocID="{7640AD2E-D9B9-4D6A-9FA2-61EFE90C8734}" presName="Accent5" presStyleCnt="0"/>
      <dgm:spPr/>
    </dgm:pt>
    <dgm:pt modelId="{EA97075F-46D3-4297-8D2B-932BDA5F53CB}" type="pres">
      <dgm:prSet presAssocID="{7640AD2E-D9B9-4D6A-9FA2-61EFE90C8734}" presName="Accent" presStyleLbl="bgShp" presStyleIdx="4" presStyleCnt="6"/>
      <dgm:spPr/>
    </dgm:pt>
    <dgm:pt modelId="{24439FB5-53B6-4663-A5A4-979CD066263B}" type="pres">
      <dgm:prSet presAssocID="{7640AD2E-D9B9-4D6A-9FA2-61EFE90C8734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573396-10EE-4104-9CE5-19A6C16CB7C7}" type="pres">
      <dgm:prSet presAssocID="{235EB0A7-E55E-47BA-B6C1-E4316A3ECC03}" presName="Accent6" presStyleCnt="0"/>
      <dgm:spPr/>
    </dgm:pt>
    <dgm:pt modelId="{80FEAC78-F5C0-42F0-AF1C-1EF8C65060F7}" type="pres">
      <dgm:prSet presAssocID="{235EB0A7-E55E-47BA-B6C1-E4316A3ECC03}" presName="Accent" presStyleLbl="bgShp" presStyleIdx="5" presStyleCnt="6"/>
      <dgm:spPr/>
    </dgm:pt>
    <dgm:pt modelId="{8F2CBB69-2F7D-4E0C-B113-7626A4E283A9}" type="pres">
      <dgm:prSet presAssocID="{235EB0A7-E55E-47BA-B6C1-E4316A3ECC03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E5EFCC-A3C3-415A-A7E4-FE658DBAEBC7}" srcId="{DB4629C2-4F71-4DEA-9E88-2892FBC7C4DF}" destId="{7640AD2E-D9B9-4D6A-9FA2-61EFE90C8734}" srcOrd="4" destOrd="0" parTransId="{04373577-E660-4EFE-A5AC-B1286734356F}" sibTransId="{A6C091EA-EDF4-4F4A-B338-BBA7C0C6A740}"/>
    <dgm:cxn modelId="{F5163DC9-60B5-48D0-A571-09A86B35AEAA}" type="presOf" srcId="{B6835B23-D540-4E78-917B-43F35D3ACDCB}" destId="{8A210778-16B5-44AA-A7F8-C3342D9D647F}" srcOrd="0" destOrd="0" presId="urn:microsoft.com/office/officeart/2011/layout/HexagonRadial"/>
    <dgm:cxn modelId="{C205D74F-5E8A-4B14-B3CB-9E21E34D0584}" srcId="{B6835B23-D540-4E78-917B-43F35D3ACDCB}" destId="{DB4629C2-4F71-4DEA-9E88-2892FBC7C4DF}" srcOrd="0" destOrd="0" parTransId="{2097B092-62D2-485F-B9CA-F05F40036F6B}" sibTransId="{188A993B-925A-4442-BB03-E7FE7A0D97A8}"/>
    <dgm:cxn modelId="{0BC4EEB5-2AC3-42F1-8468-0D24BBE8BAE2}" type="presOf" srcId="{834D1EFA-0294-4B98-B52C-DC90E6949B71}" destId="{323C2CF5-F005-4952-BF0B-4609D4596F08}" srcOrd="0" destOrd="0" presId="urn:microsoft.com/office/officeart/2011/layout/HexagonRadial"/>
    <dgm:cxn modelId="{A9D9FF4F-8515-412E-9F13-5F463164C2D7}" type="presOf" srcId="{FCBB6C93-E101-4A53-8201-CF1B02AF4C47}" destId="{76EF13A7-FBB5-4DBC-AE15-C7C05949DAAD}" srcOrd="0" destOrd="0" presId="urn:microsoft.com/office/officeart/2011/layout/HexagonRadial"/>
    <dgm:cxn modelId="{87B3BBB3-69C7-481E-8350-460B10225DCF}" type="presOf" srcId="{798445C0-7472-4A20-A25D-DD49B9BDE176}" destId="{EC5C92DE-8B0B-420A-80F6-8986626E9FB2}" srcOrd="0" destOrd="0" presId="urn:microsoft.com/office/officeart/2011/layout/HexagonRadial"/>
    <dgm:cxn modelId="{4E17F58C-33B5-47B6-B277-093372B32D4D}" srcId="{DB4629C2-4F71-4DEA-9E88-2892FBC7C4DF}" destId="{F320C8DC-0CCE-4D4F-8003-F5822331B3B9}" srcOrd="1" destOrd="0" parTransId="{348D7A74-9A67-46A4-A493-E64C18E69CB1}" sibTransId="{980ED308-DB9E-4698-9DE3-B82BA52F427C}"/>
    <dgm:cxn modelId="{DD25B0F2-4221-491F-BA5B-36C76C1C33A0}" srcId="{DB4629C2-4F71-4DEA-9E88-2892FBC7C4DF}" destId="{834D1EFA-0294-4B98-B52C-DC90E6949B71}" srcOrd="0" destOrd="0" parTransId="{83BB00A8-BB6D-4650-A765-8B4D6D79FA24}" sibTransId="{55F1FC0B-9B1A-46A6-B646-BE024D0C6ADD}"/>
    <dgm:cxn modelId="{2C263208-8001-4E8C-862E-6601449EB9B4}" type="presOf" srcId="{7640AD2E-D9B9-4D6A-9FA2-61EFE90C8734}" destId="{24439FB5-53B6-4663-A5A4-979CD066263B}" srcOrd="0" destOrd="0" presId="urn:microsoft.com/office/officeart/2011/layout/HexagonRadial"/>
    <dgm:cxn modelId="{157302A1-EDDB-424D-BDD8-D104B9FDB9E9}" srcId="{DB4629C2-4F71-4DEA-9E88-2892FBC7C4DF}" destId="{235EB0A7-E55E-47BA-B6C1-E4316A3ECC03}" srcOrd="5" destOrd="0" parTransId="{CE820ED3-773F-4E06-8584-FB04D6E8CCCF}" sibTransId="{98C54FBE-53BE-4CC9-AE1B-4E8C9B854E09}"/>
    <dgm:cxn modelId="{19F1BDEA-0D24-45C5-A428-BDBE865F0FD2}" srcId="{DB4629C2-4F71-4DEA-9E88-2892FBC7C4DF}" destId="{798445C0-7472-4A20-A25D-DD49B9BDE176}" srcOrd="3" destOrd="0" parTransId="{8461C6CB-8FBF-4336-9C5A-7A0A82EF1049}" sibTransId="{19A32397-42D5-42AB-9257-E8E708880B64}"/>
    <dgm:cxn modelId="{50668BCE-2C47-4A13-B299-7F7D2F98EB9A}" type="presOf" srcId="{235EB0A7-E55E-47BA-B6C1-E4316A3ECC03}" destId="{8F2CBB69-2F7D-4E0C-B113-7626A4E283A9}" srcOrd="0" destOrd="0" presId="urn:microsoft.com/office/officeart/2011/layout/HexagonRadial"/>
    <dgm:cxn modelId="{E708ACDE-FE58-417A-A32D-E91239970BD7}" type="presOf" srcId="{DB4629C2-4F71-4DEA-9E88-2892FBC7C4DF}" destId="{81713BDF-555B-4F40-94AE-C2C6D45C84D7}" srcOrd="0" destOrd="0" presId="urn:microsoft.com/office/officeart/2011/layout/HexagonRadial"/>
    <dgm:cxn modelId="{7C49FEDA-7B03-4515-A6B0-B5C6911D35D1}" type="presOf" srcId="{F320C8DC-0CCE-4D4F-8003-F5822331B3B9}" destId="{2CA50F37-58A2-43C6-BCC1-6032C6DA3906}" srcOrd="0" destOrd="0" presId="urn:microsoft.com/office/officeart/2011/layout/HexagonRadial"/>
    <dgm:cxn modelId="{C84EBC21-2030-469D-A05D-BE4974F067D6}" srcId="{DB4629C2-4F71-4DEA-9E88-2892FBC7C4DF}" destId="{FCBB6C93-E101-4A53-8201-CF1B02AF4C47}" srcOrd="2" destOrd="0" parTransId="{B1F9C313-60E0-46FA-B902-D10D1FACD457}" sibTransId="{410467B7-B24B-438F-897F-64D873383DFE}"/>
    <dgm:cxn modelId="{47E5912D-8A0B-4E72-B13C-74492E0B2F4E}" type="presParOf" srcId="{8A210778-16B5-44AA-A7F8-C3342D9D647F}" destId="{81713BDF-555B-4F40-94AE-C2C6D45C84D7}" srcOrd="0" destOrd="0" presId="urn:microsoft.com/office/officeart/2011/layout/HexagonRadial"/>
    <dgm:cxn modelId="{3BEDB4A4-C551-487F-A629-7DE38A808E7C}" type="presParOf" srcId="{8A210778-16B5-44AA-A7F8-C3342D9D647F}" destId="{FE22319F-0E6A-408E-AEFC-4EE4FF00E5B8}" srcOrd="1" destOrd="0" presId="urn:microsoft.com/office/officeart/2011/layout/HexagonRadial"/>
    <dgm:cxn modelId="{C9337F6C-359E-4EDC-8619-43C859AF837F}" type="presParOf" srcId="{FE22319F-0E6A-408E-AEFC-4EE4FF00E5B8}" destId="{67BAE72C-43C8-4E00-81C2-BCF6F0C5C018}" srcOrd="0" destOrd="0" presId="urn:microsoft.com/office/officeart/2011/layout/HexagonRadial"/>
    <dgm:cxn modelId="{C618B16F-7BA6-43A0-B444-2A6FAEDB77F4}" type="presParOf" srcId="{8A210778-16B5-44AA-A7F8-C3342D9D647F}" destId="{323C2CF5-F005-4952-BF0B-4609D4596F08}" srcOrd="2" destOrd="0" presId="urn:microsoft.com/office/officeart/2011/layout/HexagonRadial"/>
    <dgm:cxn modelId="{9D02B5E2-CA6E-4D67-A861-75BE1239507D}" type="presParOf" srcId="{8A210778-16B5-44AA-A7F8-C3342D9D647F}" destId="{A8E29472-A735-4D80-86BE-1721BB2A7468}" srcOrd="3" destOrd="0" presId="urn:microsoft.com/office/officeart/2011/layout/HexagonRadial"/>
    <dgm:cxn modelId="{D34AD437-74E2-45DF-8F78-C062FC6F4891}" type="presParOf" srcId="{A8E29472-A735-4D80-86BE-1721BB2A7468}" destId="{82897E4B-AB60-4AC7-90ED-CF3139BF5431}" srcOrd="0" destOrd="0" presId="urn:microsoft.com/office/officeart/2011/layout/HexagonRadial"/>
    <dgm:cxn modelId="{161F0773-AE37-4313-A55E-3BB507737F8F}" type="presParOf" srcId="{8A210778-16B5-44AA-A7F8-C3342D9D647F}" destId="{2CA50F37-58A2-43C6-BCC1-6032C6DA3906}" srcOrd="4" destOrd="0" presId="urn:microsoft.com/office/officeart/2011/layout/HexagonRadial"/>
    <dgm:cxn modelId="{52D39ACF-DEF1-476F-AB9B-93155DAEC8E8}" type="presParOf" srcId="{8A210778-16B5-44AA-A7F8-C3342D9D647F}" destId="{9B8D3C9D-9E11-487B-B024-21EE4C75D2A8}" srcOrd="5" destOrd="0" presId="urn:microsoft.com/office/officeart/2011/layout/HexagonRadial"/>
    <dgm:cxn modelId="{5B85A95B-55D4-4F1C-97C7-F399DE143563}" type="presParOf" srcId="{9B8D3C9D-9E11-487B-B024-21EE4C75D2A8}" destId="{433827EB-59DD-4C7B-A3CC-4CE5867DECC3}" srcOrd="0" destOrd="0" presId="urn:microsoft.com/office/officeart/2011/layout/HexagonRadial"/>
    <dgm:cxn modelId="{F8B44152-16D3-4E0C-93E5-6005BF6F36F0}" type="presParOf" srcId="{8A210778-16B5-44AA-A7F8-C3342D9D647F}" destId="{76EF13A7-FBB5-4DBC-AE15-C7C05949DAAD}" srcOrd="6" destOrd="0" presId="urn:microsoft.com/office/officeart/2011/layout/HexagonRadial"/>
    <dgm:cxn modelId="{E5EC3C26-4CD3-4E7F-9202-A7B4D9C49C43}" type="presParOf" srcId="{8A210778-16B5-44AA-A7F8-C3342D9D647F}" destId="{66061972-8201-4355-ADED-A90BA2728677}" srcOrd="7" destOrd="0" presId="urn:microsoft.com/office/officeart/2011/layout/HexagonRadial"/>
    <dgm:cxn modelId="{5ECB91E0-D0A8-4B24-8EA6-B789E6BE45F4}" type="presParOf" srcId="{66061972-8201-4355-ADED-A90BA2728677}" destId="{94157E97-5DDF-4753-A20E-FABD4B650547}" srcOrd="0" destOrd="0" presId="urn:microsoft.com/office/officeart/2011/layout/HexagonRadial"/>
    <dgm:cxn modelId="{AC43B3F8-035E-4925-84A3-3FC8DDFB0E4E}" type="presParOf" srcId="{8A210778-16B5-44AA-A7F8-C3342D9D647F}" destId="{EC5C92DE-8B0B-420A-80F6-8986626E9FB2}" srcOrd="8" destOrd="0" presId="urn:microsoft.com/office/officeart/2011/layout/HexagonRadial"/>
    <dgm:cxn modelId="{2F3C4195-E6B8-4B36-AD94-893E5638FA34}" type="presParOf" srcId="{8A210778-16B5-44AA-A7F8-C3342D9D647F}" destId="{9F01E35F-3FCE-42ED-A79B-D5436D68C74F}" srcOrd="9" destOrd="0" presId="urn:microsoft.com/office/officeart/2011/layout/HexagonRadial"/>
    <dgm:cxn modelId="{BC49D4C9-9AD1-4416-A685-39BE767ABB91}" type="presParOf" srcId="{9F01E35F-3FCE-42ED-A79B-D5436D68C74F}" destId="{EA97075F-46D3-4297-8D2B-932BDA5F53CB}" srcOrd="0" destOrd="0" presId="urn:microsoft.com/office/officeart/2011/layout/HexagonRadial"/>
    <dgm:cxn modelId="{4DA68607-E588-4E3C-AD49-D3A6AACF9BDE}" type="presParOf" srcId="{8A210778-16B5-44AA-A7F8-C3342D9D647F}" destId="{24439FB5-53B6-4663-A5A4-979CD066263B}" srcOrd="10" destOrd="0" presId="urn:microsoft.com/office/officeart/2011/layout/HexagonRadial"/>
    <dgm:cxn modelId="{773B890A-6B07-46C6-A150-5D202AE69944}" type="presParOf" srcId="{8A210778-16B5-44AA-A7F8-C3342D9D647F}" destId="{FC573396-10EE-4104-9CE5-19A6C16CB7C7}" srcOrd="11" destOrd="0" presId="urn:microsoft.com/office/officeart/2011/layout/HexagonRadial"/>
    <dgm:cxn modelId="{35529427-2BBA-4682-B055-5673637E7EDA}" type="presParOf" srcId="{FC573396-10EE-4104-9CE5-19A6C16CB7C7}" destId="{80FEAC78-F5C0-42F0-AF1C-1EF8C65060F7}" srcOrd="0" destOrd="0" presId="urn:microsoft.com/office/officeart/2011/layout/HexagonRadial"/>
    <dgm:cxn modelId="{F5C18AC3-E0F5-4B9A-B6B1-DAF430750C5C}" type="presParOf" srcId="{8A210778-16B5-44AA-A7F8-C3342D9D647F}" destId="{8F2CBB69-2F7D-4E0C-B113-7626A4E283A9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835B23-D540-4E78-917B-43F35D3ACDCB}" type="doc">
      <dgm:prSet loTypeId="urn:microsoft.com/office/officeart/2011/layout/HexagonRadial" loCatId="cycl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B4629C2-4F71-4DEA-9E88-2892FBC7C4DF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Information users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097B092-62D2-485F-B9CA-F05F40036F6B}" type="parTrans" cxnId="{C205D74F-5E8A-4B14-B3CB-9E21E34D0584}">
      <dgm:prSet/>
      <dgm:spPr/>
      <dgm:t>
        <a:bodyPr/>
        <a:lstStyle/>
        <a:p>
          <a:endParaRPr lang="en-US"/>
        </a:p>
      </dgm:t>
    </dgm:pt>
    <dgm:pt modelId="{188A993B-925A-4442-BB03-E7FE7A0D97A8}" type="sibTrans" cxnId="{C205D74F-5E8A-4B14-B3CB-9E21E34D0584}">
      <dgm:prSet/>
      <dgm:spPr/>
      <dgm:t>
        <a:bodyPr/>
        <a:lstStyle/>
        <a:p>
          <a:endParaRPr lang="en-US"/>
        </a:p>
      </dgm:t>
    </dgm:pt>
    <dgm:pt modelId="{834D1EFA-0294-4B98-B52C-DC90E6949B71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Regulatory bodies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BB00A8-BB6D-4650-A765-8B4D6D79FA24}" type="parTrans" cxnId="{DD25B0F2-4221-491F-BA5B-36C76C1C33A0}">
      <dgm:prSet/>
      <dgm:spPr/>
      <dgm:t>
        <a:bodyPr/>
        <a:lstStyle/>
        <a:p>
          <a:endParaRPr lang="en-US"/>
        </a:p>
      </dgm:t>
    </dgm:pt>
    <dgm:pt modelId="{55F1FC0B-9B1A-46A6-B646-BE024D0C6ADD}" type="sibTrans" cxnId="{DD25B0F2-4221-491F-BA5B-36C76C1C33A0}">
      <dgm:prSet/>
      <dgm:spPr/>
      <dgm:t>
        <a:bodyPr/>
        <a:lstStyle/>
        <a:p>
          <a:endParaRPr lang="en-US"/>
        </a:p>
      </dgm:t>
    </dgm:pt>
    <dgm:pt modelId="{F320C8DC-0CCE-4D4F-8003-F5822331B3B9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Ayurvedic researchers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48D7A74-9A67-46A4-A493-E64C18E69CB1}" type="parTrans" cxnId="{4E17F58C-33B5-47B6-B277-093372B32D4D}">
      <dgm:prSet/>
      <dgm:spPr/>
      <dgm:t>
        <a:bodyPr/>
        <a:lstStyle/>
        <a:p>
          <a:endParaRPr lang="en-US"/>
        </a:p>
      </dgm:t>
    </dgm:pt>
    <dgm:pt modelId="{980ED308-DB9E-4698-9DE3-B82BA52F427C}" type="sibTrans" cxnId="{4E17F58C-33B5-47B6-B277-093372B32D4D}">
      <dgm:prSet/>
      <dgm:spPr/>
      <dgm:t>
        <a:bodyPr/>
        <a:lstStyle/>
        <a:p>
          <a:endParaRPr lang="en-US"/>
        </a:p>
      </dgm:t>
    </dgm:pt>
    <dgm:pt modelId="{FCBB6C93-E101-4A53-8201-CF1B02AF4C47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Insurance companies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1F9C313-60E0-46FA-B902-D10D1FACD457}" type="parTrans" cxnId="{C84EBC21-2030-469D-A05D-BE4974F067D6}">
      <dgm:prSet/>
      <dgm:spPr/>
      <dgm:t>
        <a:bodyPr/>
        <a:lstStyle/>
        <a:p>
          <a:endParaRPr lang="en-US"/>
        </a:p>
      </dgm:t>
    </dgm:pt>
    <dgm:pt modelId="{410467B7-B24B-438F-897F-64D873383DFE}" type="sibTrans" cxnId="{C84EBC21-2030-469D-A05D-BE4974F067D6}">
      <dgm:prSet/>
      <dgm:spPr/>
      <dgm:t>
        <a:bodyPr/>
        <a:lstStyle/>
        <a:p>
          <a:endParaRPr lang="en-US"/>
        </a:p>
      </dgm:t>
    </dgm:pt>
    <dgm:pt modelId="{798445C0-7472-4A20-A25D-DD49B9BDE176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Policy makers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61C6CB-8FBF-4336-9C5A-7A0A82EF1049}" type="parTrans" cxnId="{19F1BDEA-0D24-45C5-A428-BDBE865F0FD2}">
      <dgm:prSet/>
      <dgm:spPr/>
      <dgm:t>
        <a:bodyPr/>
        <a:lstStyle/>
        <a:p>
          <a:endParaRPr lang="en-US"/>
        </a:p>
      </dgm:t>
    </dgm:pt>
    <dgm:pt modelId="{19A32397-42D5-42AB-9257-E8E708880B64}" type="sibTrans" cxnId="{19F1BDEA-0D24-45C5-A428-BDBE865F0FD2}">
      <dgm:prSet/>
      <dgm:spPr/>
      <dgm:t>
        <a:bodyPr/>
        <a:lstStyle/>
        <a:p>
          <a:endParaRPr lang="en-US"/>
        </a:p>
      </dgm:t>
    </dgm:pt>
    <dgm:pt modelId="{7640AD2E-D9B9-4D6A-9FA2-61EFE90C8734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Statisticians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373577-E660-4EFE-A5AC-B1286734356F}" type="parTrans" cxnId="{9EE5EFCC-A3C3-415A-A7E4-FE658DBAEBC7}">
      <dgm:prSet/>
      <dgm:spPr/>
      <dgm:t>
        <a:bodyPr/>
        <a:lstStyle/>
        <a:p>
          <a:endParaRPr lang="en-US"/>
        </a:p>
      </dgm:t>
    </dgm:pt>
    <dgm:pt modelId="{A6C091EA-EDF4-4F4A-B338-BBA7C0C6A740}" type="sibTrans" cxnId="{9EE5EFCC-A3C3-415A-A7E4-FE658DBAEBC7}">
      <dgm:prSet/>
      <dgm:spPr/>
      <dgm:t>
        <a:bodyPr/>
        <a:lstStyle/>
        <a:p>
          <a:endParaRPr lang="en-US"/>
        </a:p>
      </dgm:t>
    </dgm:pt>
    <dgm:pt modelId="{E397BF05-5D8A-4639-863E-F4CA9DA8F9C1}">
      <dgm:prSet/>
      <dgm:spPr/>
      <dgm:t>
        <a:bodyPr/>
        <a:lstStyle/>
        <a:p>
          <a:endParaRPr lang="en-US" dirty="0"/>
        </a:p>
      </dgm:t>
    </dgm:pt>
    <dgm:pt modelId="{CAE8E96A-CB79-404D-9E45-6BE862911E6B}" type="sibTrans" cxnId="{B8F27417-A928-40BF-A370-022FD1E389E5}">
      <dgm:prSet/>
      <dgm:spPr/>
      <dgm:t>
        <a:bodyPr/>
        <a:lstStyle/>
        <a:p>
          <a:endParaRPr lang="en-US"/>
        </a:p>
      </dgm:t>
    </dgm:pt>
    <dgm:pt modelId="{45F231CF-22F4-4817-83E3-6F509DD62731}" type="parTrans" cxnId="{B8F27417-A928-40BF-A370-022FD1E389E5}">
      <dgm:prSet/>
      <dgm:spPr/>
      <dgm:t>
        <a:bodyPr/>
        <a:lstStyle/>
        <a:p>
          <a:endParaRPr lang="en-US"/>
        </a:p>
      </dgm:t>
    </dgm:pt>
    <dgm:pt modelId="{235EB0A7-E55E-47BA-B6C1-E4316A3ECC03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Research scientists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C54FBE-53BE-4CC9-AE1B-4E8C9B854E09}" type="sibTrans" cxnId="{157302A1-EDDB-424D-BDD8-D104B9FDB9E9}">
      <dgm:prSet/>
      <dgm:spPr/>
      <dgm:t>
        <a:bodyPr/>
        <a:lstStyle/>
        <a:p>
          <a:endParaRPr lang="en-US"/>
        </a:p>
      </dgm:t>
    </dgm:pt>
    <dgm:pt modelId="{CE820ED3-773F-4E06-8584-FB04D6E8CCCF}" type="parTrans" cxnId="{157302A1-EDDB-424D-BDD8-D104B9FDB9E9}">
      <dgm:prSet/>
      <dgm:spPr/>
      <dgm:t>
        <a:bodyPr/>
        <a:lstStyle/>
        <a:p>
          <a:endParaRPr lang="en-US"/>
        </a:p>
      </dgm:t>
    </dgm:pt>
    <dgm:pt modelId="{8A210778-16B5-44AA-A7F8-C3342D9D647F}" type="pres">
      <dgm:prSet presAssocID="{B6835B23-D540-4E78-917B-43F35D3ACDCB}" presName="Name0" presStyleCnt="0">
        <dgm:presLayoutVars>
          <dgm:chMax val="1"/>
          <dgm:chPref val="1"/>
          <dgm:dir val="rev"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1713BDF-555B-4F40-94AE-C2C6D45C84D7}" type="pres">
      <dgm:prSet presAssocID="{DB4629C2-4F71-4DEA-9E88-2892FBC7C4DF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FE22319F-0E6A-408E-AEFC-4EE4FF00E5B8}" type="pres">
      <dgm:prSet presAssocID="{834D1EFA-0294-4B98-B52C-DC90E6949B71}" presName="Accent1" presStyleCnt="0"/>
      <dgm:spPr/>
    </dgm:pt>
    <dgm:pt modelId="{67BAE72C-43C8-4E00-81C2-BCF6F0C5C018}" type="pres">
      <dgm:prSet presAssocID="{834D1EFA-0294-4B98-B52C-DC90E6949B71}" presName="Accent" presStyleLbl="bgShp" presStyleIdx="0" presStyleCnt="6"/>
      <dgm:spPr/>
    </dgm:pt>
    <dgm:pt modelId="{323C2CF5-F005-4952-BF0B-4609D4596F08}" type="pres">
      <dgm:prSet presAssocID="{834D1EFA-0294-4B98-B52C-DC90E6949B71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E29472-A735-4D80-86BE-1721BB2A7468}" type="pres">
      <dgm:prSet presAssocID="{F320C8DC-0CCE-4D4F-8003-F5822331B3B9}" presName="Accent2" presStyleCnt="0"/>
      <dgm:spPr/>
    </dgm:pt>
    <dgm:pt modelId="{82897E4B-AB60-4AC7-90ED-CF3139BF5431}" type="pres">
      <dgm:prSet presAssocID="{F320C8DC-0CCE-4D4F-8003-F5822331B3B9}" presName="Accent" presStyleLbl="bgShp" presStyleIdx="1" presStyleCnt="6"/>
      <dgm:spPr/>
    </dgm:pt>
    <dgm:pt modelId="{2CA50F37-58A2-43C6-BCC1-6032C6DA3906}" type="pres">
      <dgm:prSet presAssocID="{F320C8DC-0CCE-4D4F-8003-F5822331B3B9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8D3C9D-9E11-487B-B024-21EE4C75D2A8}" type="pres">
      <dgm:prSet presAssocID="{FCBB6C93-E101-4A53-8201-CF1B02AF4C47}" presName="Accent3" presStyleCnt="0"/>
      <dgm:spPr/>
    </dgm:pt>
    <dgm:pt modelId="{433827EB-59DD-4C7B-A3CC-4CE5867DECC3}" type="pres">
      <dgm:prSet presAssocID="{FCBB6C93-E101-4A53-8201-CF1B02AF4C47}" presName="Accent" presStyleLbl="bgShp" presStyleIdx="2" presStyleCnt="6"/>
      <dgm:spPr/>
    </dgm:pt>
    <dgm:pt modelId="{76EF13A7-FBB5-4DBC-AE15-C7C05949DAAD}" type="pres">
      <dgm:prSet presAssocID="{FCBB6C93-E101-4A53-8201-CF1B02AF4C47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061972-8201-4355-ADED-A90BA2728677}" type="pres">
      <dgm:prSet presAssocID="{798445C0-7472-4A20-A25D-DD49B9BDE176}" presName="Accent4" presStyleCnt="0"/>
      <dgm:spPr/>
    </dgm:pt>
    <dgm:pt modelId="{94157E97-5DDF-4753-A20E-FABD4B650547}" type="pres">
      <dgm:prSet presAssocID="{798445C0-7472-4A20-A25D-DD49B9BDE176}" presName="Accent" presStyleLbl="bgShp" presStyleIdx="3" presStyleCnt="6"/>
      <dgm:spPr/>
    </dgm:pt>
    <dgm:pt modelId="{EC5C92DE-8B0B-420A-80F6-8986626E9FB2}" type="pres">
      <dgm:prSet presAssocID="{798445C0-7472-4A20-A25D-DD49B9BDE176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01E35F-3FCE-42ED-A79B-D5436D68C74F}" type="pres">
      <dgm:prSet presAssocID="{7640AD2E-D9B9-4D6A-9FA2-61EFE90C8734}" presName="Accent5" presStyleCnt="0"/>
      <dgm:spPr/>
    </dgm:pt>
    <dgm:pt modelId="{EA97075F-46D3-4297-8D2B-932BDA5F53CB}" type="pres">
      <dgm:prSet presAssocID="{7640AD2E-D9B9-4D6A-9FA2-61EFE90C8734}" presName="Accent" presStyleLbl="bgShp" presStyleIdx="4" presStyleCnt="6"/>
      <dgm:spPr/>
    </dgm:pt>
    <dgm:pt modelId="{24439FB5-53B6-4663-A5A4-979CD066263B}" type="pres">
      <dgm:prSet presAssocID="{7640AD2E-D9B9-4D6A-9FA2-61EFE90C8734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573396-10EE-4104-9CE5-19A6C16CB7C7}" type="pres">
      <dgm:prSet presAssocID="{235EB0A7-E55E-47BA-B6C1-E4316A3ECC03}" presName="Accent6" presStyleCnt="0"/>
      <dgm:spPr/>
    </dgm:pt>
    <dgm:pt modelId="{80FEAC78-F5C0-42F0-AF1C-1EF8C65060F7}" type="pres">
      <dgm:prSet presAssocID="{235EB0A7-E55E-47BA-B6C1-E4316A3ECC03}" presName="Accent" presStyleLbl="bgShp" presStyleIdx="5" presStyleCnt="6"/>
      <dgm:spPr/>
    </dgm:pt>
    <dgm:pt modelId="{8F2CBB69-2F7D-4E0C-B113-7626A4E283A9}" type="pres">
      <dgm:prSet presAssocID="{235EB0A7-E55E-47BA-B6C1-E4316A3ECC03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E5EFCC-A3C3-415A-A7E4-FE658DBAEBC7}" srcId="{DB4629C2-4F71-4DEA-9E88-2892FBC7C4DF}" destId="{7640AD2E-D9B9-4D6A-9FA2-61EFE90C8734}" srcOrd="4" destOrd="0" parTransId="{04373577-E660-4EFE-A5AC-B1286734356F}" sibTransId="{A6C091EA-EDF4-4F4A-B338-BBA7C0C6A740}"/>
    <dgm:cxn modelId="{F5163DC9-60B5-48D0-A571-09A86B35AEAA}" type="presOf" srcId="{B6835B23-D540-4E78-917B-43F35D3ACDCB}" destId="{8A210778-16B5-44AA-A7F8-C3342D9D647F}" srcOrd="0" destOrd="0" presId="urn:microsoft.com/office/officeart/2011/layout/HexagonRadial"/>
    <dgm:cxn modelId="{C205D74F-5E8A-4B14-B3CB-9E21E34D0584}" srcId="{B6835B23-D540-4E78-917B-43F35D3ACDCB}" destId="{DB4629C2-4F71-4DEA-9E88-2892FBC7C4DF}" srcOrd="0" destOrd="0" parTransId="{2097B092-62D2-485F-B9CA-F05F40036F6B}" sibTransId="{188A993B-925A-4442-BB03-E7FE7A0D97A8}"/>
    <dgm:cxn modelId="{0BC4EEB5-2AC3-42F1-8468-0D24BBE8BAE2}" type="presOf" srcId="{834D1EFA-0294-4B98-B52C-DC90E6949B71}" destId="{323C2CF5-F005-4952-BF0B-4609D4596F08}" srcOrd="0" destOrd="0" presId="urn:microsoft.com/office/officeart/2011/layout/HexagonRadial"/>
    <dgm:cxn modelId="{A9D9FF4F-8515-412E-9F13-5F463164C2D7}" type="presOf" srcId="{FCBB6C93-E101-4A53-8201-CF1B02AF4C47}" destId="{76EF13A7-FBB5-4DBC-AE15-C7C05949DAAD}" srcOrd="0" destOrd="0" presId="urn:microsoft.com/office/officeart/2011/layout/HexagonRadial"/>
    <dgm:cxn modelId="{87B3BBB3-69C7-481E-8350-460B10225DCF}" type="presOf" srcId="{798445C0-7472-4A20-A25D-DD49B9BDE176}" destId="{EC5C92DE-8B0B-420A-80F6-8986626E9FB2}" srcOrd="0" destOrd="0" presId="urn:microsoft.com/office/officeart/2011/layout/HexagonRadial"/>
    <dgm:cxn modelId="{4E17F58C-33B5-47B6-B277-093372B32D4D}" srcId="{DB4629C2-4F71-4DEA-9E88-2892FBC7C4DF}" destId="{F320C8DC-0CCE-4D4F-8003-F5822331B3B9}" srcOrd="1" destOrd="0" parTransId="{348D7A74-9A67-46A4-A493-E64C18E69CB1}" sibTransId="{980ED308-DB9E-4698-9DE3-B82BA52F427C}"/>
    <dgm:cxn modelId="{DD25B0F2-4221-491F-BA5B-36C76C1C33A0}" srcId="{DB4629C2-4F71-4DEA-9E88-2892FBC7C4DF}" destId="{834D1EFA-0294-4B98-B52C-DC90E6949B71}" srcOrd="0" destOrd="0" parTransId="{83BB00A8-BB6D-4650-A765-8B4D6D79FA24}" sibTransId="{55F1FC0B-9B1A-46A6-B646-BE024D0C6ADD}"/>
    <dgm:cxn modelId="{2C263208-8001-4E8C-862E-6601449EB9B4}" type="presOf" srcId="{7640AD2E-D9B9-4D6A-9FA2-61EFE90C8734}" destId="{24439FB5-53B6-4663-A5A4-979CD066263B}" srcOrd="0" destOrd="0" presId="urn:microsoft.com/office/officeart/2011/layout/HexagonRadial"/>
    <dgm:cxn modelId="{157302A1-EDDB-424D-BDD8-D104B9FDB9E9}" srcId="{DB4629C2-4F71-4DEA-9E88-2892FBC7C4DF}" destId="{235EB0A7-E55E-47BA-B6C1-E4316A3ECC03}" srcOrd="5" destOrd="0" parTransId="{CE820ED3-773F-4E06-8584-FB04D6E8CCCF}" sibTransId="{98C54FBE-53BE-4CC9-AE1B-4E8C9B854E09}"/>
    <dgm:cxn modelId="{B8F27417-A928-40BF-A370-022FD1E389E5}" srcId="{DB4629C2-4F71-4DEA-9E88-2892FBC7C4DF}" destId="{E397BF05-5D8A-4639-863E-F4CA9DA8F9C1}" srcOrd="6" destOrd="0" parTransId="{45F231CF-22F4-4817-83E3-6F509DD62731}" sibTransId="{CAE8E96A-CB79-404D-9E45-6BE862911E6B}"/>
    <dgm:cxn modelId="{19F1BDEA-0D24-45C5-A428-BDBE865F0FD2}" srcId="{DB4629C2-4F71-4DEA-9E88-2892FBC7C4DF}" destId="{798445C0-7472-4A20-A25D-DD49B9BDE176}" srcOrd="3" destOrd="0" parTransId="{8461C6CB-8FBF-4336-9C5A-7A0A82EF1049}" sibTransId="{19A32397-42D5-42AB-9257-E8E708880B64}"/>
    <dgm:cxn modelId="{50668BCE-2C47-4A13-B299-7F7D2F98EB9A}" type="presOf" srcId="{235EB0A7-E55E-47BA-B6C1-E4316A3ECC03}" destId="{8F2CBB69-2F7D-4E0C-B113-7626A4E283A9}" srcOrd="0" destOrd="0" presId="urn:microsoft.com/office/officeart/2011/layout/HexagonRadial"/>
    <dgm:cxn modelId="{E708ACDE-FE58-417A-A32D-E91239970BD7}" type="presOf" srcId="{DB4629C2-4F71-4DEA-9E88-2892FBC7C4DF}" destId="{81713BDF-555B-4F40-94AE-C2C6D45C84D7}" srcOrd="0" destOrd="0" presId="urn:microsoft.com/office/officeart/2011/layout/HexagonRadial"/>
    <dgm:cxn modelId="{7C49FEDA-7B03-4515-A6B0-B5C6911D35D1}" type="presOf" srcId="{F320C8DC-0CCE-4D4F-8003-F5822331B3B9}" destId="{2CA50F37-58A2-43C6-BCC1-6032C6DA3906}" srcOrd="0" destOrd="0" presId="urn:microsoft.com/office/officeart/2011/layout/HexagonRadial"/>
    <dgm:cxn modelId="{C84EBC21-2030-469D-A05D-BE4974F067D6}" srcId="{DB4629C2-4F71-4DEA-9E88-2892FBC7C4DF}" destId="{FCBB6C93-E101-4A53-8201-CF1B02AF4C47}" srcOrd="2" destOrd="0" parTransId="{B1F9C313-60E0-46FA-B902-D10D1FACD457}" sibTransId="{410467B7-B24B-438F-897F-64D873383DFE}"/>
    <dgm:cxn modelId="{47E5912D-8A0B-4E72-B13C-74492E0B2F4E}" type="presParOf" srcId="{8A210778-16B5-44AA-A7F8-C3342D9D647F}" destId="{81713BDF-555B-4F40-94AE-C2C6D45C84D7}" srcOrd="0" destOrd="0" presId="urn:microsoft.com/office/officeart/2011/layout/HexagonRadial"/>
    <dgm:cxn modelId="{3BEDB4A4-C551-487F-A629-7DE38A808E7C}" type="presParOf" srcId="{8A210778-16B5-44AA-A7F8-C3342D9D647F}" destId="{FE22319F-0E6A-408E-AEFC-4EE4FF00E5B8}" srcOrd="1" destOrd="0" presId="urn:microsoft.com/office/officeart/2011/layout/HexagonRadial"/>
    <dgm:cxn modelId="{C9337F6C-359E-4EDC-8619-43C859AF837F}" type="presParOf" srcId="{FE22319F-0E6A-408E-AEFC-4EE4FF00E5B8}" destId="{67BAE72C-43C8-4E00-81C2-BCF6F0C5C018}" srcOrd="0" destOrd="0" presId="urn:microsoft.com/office/officeart/2011/layout/HexagonRadial"/>
    <dgm:cxn modelId="{C618B16F-7BA6-43A0-B444-2A6FAEDB77F4}" type="presParOf" srcId="{8A210778-16B5-44AA-A7F8-C3342D9D647F}" destId="{323C2CF5-F005-4952-BF0B-4609D4596F08}" srcOrd="2" destOrd="0" presId="urn:microsoft.com/office/officeart/2011/layout/HexagonRadial"/>
    <dgm:cxn modelId="{9D02B5E2-CA6E-4D67-A861-75BE1239507D}" type="presParOf" srcId="{8A210778-16B5-44AA-A7F8-C3342D9D647F}" destId="{A8E29472-A735-4D80-86BE-1721BB2A7468}" srcOrd="3" destOrd="0" presId="urn:microsoft.com/office/officeart/2011/layout/HexagonRadial"/>
    <dgm:cxn modelId="{D34AD437-74E2-45DF-8F78-C062FC6F4891}" type="presParOf" srcId="{A8E29472-A735-4D80-86BE-1721BB2A7468}" destId="{82897E4B-AB60-4AC7-90ED-CF3139BF5431}" srcOrd="0" destOrd="0" presId="urn:microsoft.com/office/officeart/2011/layout/HexagonRadial"/>
    <dgm:cxn modelId="{161F0773-AE37-4313-A55E-3BB507737F8F}" type="presParOf" srcId="{8A210778-16B5-44AA-A7F8-C3342D9D647F}" destId="{2CA50F37-58A2-43C6-BCC1-6032C6DA3906}" srcOrd="4" destOrd="0" presId="urn:microsoft.com/office/officeart/2011/layout/HexagonRadial"/>
    <dgm:cxn modelId="{52D39ACF-DEF1-476F-AB9B-93155DAEC8E8}" type="presParOf" srcId="{8A210778-16B5-44AA-A7F8-C3342D9D647F}" destId="{9B8D3C9D-9E11-487B-B024-21EE4C75D2A8}" srcOrd="5" destOrd="0" presId="urn:microsoft.com/office/officeart/2011/layout/HexagonRadial"/>
    <dgm:cxn modelId="{5B85A95B-55D4-4F1C-97C7-F399DE143563}" type="presParOf" srcId="{9B8D3C9D-9E11-487B-B024-21EE4C75D2A8}" destId="{433827EB-59DD-4C7B-A3CC-4CE5867DECC3}" srcOrd="0" destOrd="0" presId="urn:microsoft.com/office/officeart/2011/layout/HexagonRadial"/>
    <dgm:cxn modelId="{F8B44152-16D3-4E0C-93E5-6005BF6F36F0}" type="presParOf" srcId="{8A210778-16B5-44AA-A7F8-C3342D9D647F}" destId="{76EF13A7-FBB5-4DBC-AE15-C7C05949DAAD}" srcOrd="6" destOrd="0" presId="urn:microsoft.com/office/officeart/2011/layout/HexagonRadial"/>
    <dgm:cxn modelId="{E5EC3C26-4CD3-4E7F-9202-A7B4D9C49C43}" type="presParOf" srcId="{8A210778-16B5-44AA-A7F8-C3342D9D647F}" destId="{66061972-8201-4355-ADED-A90BA2728677}" srcOrd="7" destOrd="0" presId="urn:microsoft.com/office/officeart/2011/layout/HexagonRadial"/>
    <dgm:cxn modelId="{5ECB91E0-D0A8-4B24-8EA6-B789E6BE45F4}" type="presParOf" srcId="{66061972-8201-4355-ADED-A90BA2728677}" destId="{94157E97-5DDF-4753-A20E-FABD4B650547}" srcOrd="0" destOrd="0" presId="urn:microsoft.com/office/officeart/2011/layout/HexagonRadial"/>
    <dgm:cxn modelId="{AC43B3F8-035E-4925-84A3-3FC8DDFB0E4E}" type="presParOf" srcId="{8A210778-16B5-44AA-A7F8-C3342D9D647F}" destId="{EC5C92DE-8B0B-420A-80F6-8986626E9FB2}" srcOrd="8" destOrd="0" presId="urn:microsoft.com/office/officeart/2011/layout/HexagonRadial"/>
    <dgm:cxn modelId="{2F3C4195-E6B8-4B36-AD94-893E5638FA34}" type="presParOf" srcId="{8A210778-16B5-44AA-A7F8-C3342D9D647F}" destId="{9F01E35F-3FCE-42ED-A79B-D5436D68C74F}" srcOrd="9" destOrd="0" presId="urn:microsoft.com/office/officeart/2011/layout/HexagonRadial"/>
    <dgm:cxn modelId="{BC49D4C9-9AD1-4416-A685-39BE767ABB91}" type="presParOf" srcId="{9F01E35F-3FCE-42ED-A79B-D5436D68C74F}" destId="{EA97075F-46D3-4297-8D2B-932BDA5F53CB}" srcOrd="0" destOrd="0" presId="urn:microsoft.com/office/officeart/2011/layout/HexagonRadial"/>
    <dgm:cxn modelId="{4DA68607-E588-4E3C-AD49-D3A6AACF9BDE}" type="presParOf" srcId="{8A210778-16B5-44AA-A7F8-C3342D9D647F}" destId="{24439FB5-53B6-4663-A5A4-979CD066263B}" srcOrd="10" destOrd="0" presId="urn:microsoft.com/office/officeart/2011/layout/HexagonRadial"/>
    <dgm:cxn modelId="{773B890A-6B07-46C6-A150-5D202AE69944}" type="presParOf" srcId="{8A210778-16B5-44AA-A7F8-C3342D9D647F}" destId="{FC573396-10EE-4104-9CE5-19A6C16CB7C7}" srcOrd="11" destOrd="0" presId="urn:microsoft.com/office/officeart/2011/layout/HexagonRadial"/>
    <dgm:cxn modelId="{35529427-2BBA-4682-B055-5673637E7EDA}" type="presParOf" srcId="{FC573396-10EE-4104-9CE5-19A6C16CB7C7}" destId="{80FEAC78-F5C0-42F0-AF1C-1EF8C65060F7}" srcOrd="0" destOrd="0" presId="urn:microsoft.com/office/officeart/2011/layout/HexagonRadial"/>
    <dgm:cxn modelId="{F5C18AC3-E0F5-4B9A-B6B1-DAF430750C5C}" type="presParOf" srcId="{8A210778-16B5-44AA-A7F8-C3342D9D647F}" destId="{8F2CBB69-2F7D-4E0C-B113-7626A4E283A9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713BDF-555B-4F40-94AE-C2C6D45C84D7}">
      <dsp:nvSpPr>
        <dsp:cNvPr id="0" name=""/>
        <dsp:cNvSpPr/>
      </dsp:nvSpPr>
      <dsp:spPr>
        <a:xfrm>
          <a:off x="3187106" y="1460075"/>
          <a:ext cx="1855819" cy="1605359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Hospital administration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94641" y="1726106"/>
        <a:ext cx="1240749" cy="1073297"/>
      </dsp:txXfrm>
    </dsp:sp>
    <dsp:sp modelId="{82897E4B-AB60-4AC7-90ED-CF3139BF5431}">
      <dsp:nvSpPr>
        <dsp:cNvPr id="0" name=""/>
        <dsp:cNvSpPr/>
      </dsp:nvSpPr>
      <dsp:spPr>
        <a:xfrm>
          <a:off x="3180630" y="692019"/>
          <a:ext cx="700195" cy="603310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3C2CF5-F005-4952-BF0B-4609D4596F08}">
      <dsp:nvSpPr>
        <dsp:cNvPr id="0" name=""/>
        <dsp:cNvSpPr/>
      </dsp:nvSpPr>
      <dsp:spPr>
        <a:xfrm>
          <a:off x="3312365" y="52877"/>
          <a:ext cx="1520831" cy="131569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Patients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64399" y="270916"/>
        <a:ext cx="1016763" cy="879619"/>
      </dsp:txXfrm>
    </dsp:sp>
    <dsp:sp modelId="{433827EB-59DD-4C7B-A3CC-4CE5867DECC3}">
      <dsp:nvSpPr>
        <dsp:cNvPr id="0" name=""/>
        <dsp:cNvSpPr/>
      </dsp:nvSpPr>
      <dsp:spPr>
        <a:xfrm>
          <a:off x="2363448" y="1819889"/>
          <a:ext cx="700195" cy="603310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A50F37-58A2-43C6-BCC1-6032C6DA3906}">
      <dsp:nvSpPr>
        <dsp:cNvPr id="0" name=""/>
        <dsp:cNvSpPr/>
      </dsp:nvSpPr>
      <dsp:spPr>
        <a:xfrm>
          <a:off x="1956368" y="809242"/>
          <a:ext cx="1520831" cy="131569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Doctors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08402" y="1027281"/>
        <a:ext cx="1016763" cy="879619"/>
      </dsp:txXfrm>
    </dsp:sp>
    <dsp:sp modelId="{94157E97-5DDF-4753-A20E-FABD4B650547}">
      <dsp:nvSpPr>
        <dsp:cNvPr id="0" name=""/>
        <dsp:cNvSpPr/>
      </dsp:nvSpPr>
      <dsp:spPr>
        <a:xfrm>
          <a:off x="2931116" y="3093043"/>
          <a:ext cx="700195" cy="603310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EF13A7-FBB5-4DBC-AE15-C7C05949DAAD}">
      <dsp:nvSpPr>
        <dsp:cNvPr id="0" name=""/>
        <dsp:cNvSpPr/>
      </dsp:nvSpPr>
      <dsp:spPr>
        <a:xfrm>
          <a:off x="1956368" y="2400118"/>
          <a:ext cx="1520831" cy="131569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Nurses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08402" y="2618157"/>
        <a:ext cx="1016763" cy="879619"/>
      </dsp:txXfrm>
    </dsp:sp>
    <dsp:sp modelId="{EA97075F-46D3-4297-8D2B-932BDA5F53CB}">
      <dsp:nvSpPr>
        <dsp:cNvPr id="0" name=""/>
        <dsp:cNvSpPr/>
      </dsp:nvSpPr>
      <dsp:spPr>
        <a:xfrm>
          <a:off x="4339276" y="3225201"/>
          <a:ext cx="700195" cy="603310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C92DE-8B0B-420A-80F6-8986626E9FB2}">
      <dsp:nvSpPr>
        <dsp:cNvPr id="0" name=""/>
        <dsp:cNvSpPr/>
      </dsp:nvSpPr>
      <dsp:spPr>
        <a:xfrm>
          <a:off x="3351146" y="3210265"/>
          <a:ext cx="1520831" cy="131569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Pathology reports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03180" y="3428304"/>
        <a:ext cx="1016763" cy="879619"/>
      </dsp:txXfrm>
    </dsp:sp>
    <dsp:sp modelId="{80FEAC78-F5C0-42F0-AF1C-1EF8C65060F7}">
      <dsp:nvSpPr>
        <dsp:cNvPr id="0" name=""/>
        <dsp:cNvSpPr/>
      </dsp:nvSpPr>
      <dsp:spPr>
        <a:xfrm>
          <a:off x="5169841" y="2097783"/>
          <a:ext cx="700195" cy="603310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39FB5-53B6-4663-A5A4-979CD066263B}">
      <dsp:nvSpPr>
        <dsp:cNvPr id="0" name=""/>
        <dsp:cNvSpPr/>
      </dsp:nvSpPr>
      <dsp:spPr>
        <a:xfrm>
          <a:off x="4752400" y="2401023"/>
          <a:ext cx="1520831" cy="131569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Pharmacists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04434" y="2619062"/>
        <a:ext cx="1016763" cy="879619"/>
      </dsp:txXfrm>
    </dsp:sp>
    <dsp:sp modelId="{8F2CBB69-2F7D-4E0C-B113-7626A4E283A9}">
      <dsp:nvSpPr>
        <dsp:cNvPr id="0" name=""/>
        <dsp:cNvSpPr/>
      </dsp:nvSpPr>
      <dsp:spPr>
        <a:xfrm>
          <a:off x="4752400" y="807431"/>
          <a:ext cx="1520831" cy="131569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Legal and regulatory needs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04434" y="1025470"/>
        <a:ext cx="1016763" cy="8796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713BDF-555B-4F40-94AE-C2C6D45C84D7}">
      <dsp:nvSpPr>
        <dsp:cNvPr id="0" name=""/>
        <dsp:cNvSpPr/>
      </dsp:nvSpPr>
      <dsp:spPr>
        <a:xfrm>
          <a:off x="1970374" y="1460075"/>
          <a:ext cx="1855819" cy="1605359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Information users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77909" y="1726106"/>
        <a:ext cx="1240749" cy="1073297"/>
      </dsp:txXfrm>
    </dsp:sp>
    <dsp:sp modelId="{82897E4B-AB60-4AC7-90ED-CF3139BF5431}">
      <dsp:nvSpPr>
        <dsp:cNvPr id="0" name=""/>
        <dsp:cNvSpPr/>
      </dsp:nvSpPr>
      <dsp:spPr>
        <a:xfrm>
          <a:off x="1963898" y="692019"/>
          <a:ext cx="700195" cy="603310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3C2CF5-F005-4952-BF0B-4609D4596F08}">
      <dsp:nvSpPr>
        <dsp:cNvPr id="0" name=""/>
        <dsp:cNvSpPr/>
      </dsp:nvSpPr>
      <dsp:spPr>
        <a:xfrm>
          <a:off x="2134414" y="0"/>
          <a:ext cx="1520831" cy="1315697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Regulatory bodies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86448" y="218039"/>
        <a:ext cx="1016763" cy="879619"/>
      </dsp:txXfrm>
    </dsp:sp>
    <dsp:sp modelId="{433827EB-59DD-4C7B-A3CC-4CE5867DECC3}">
      <dsp:nvSpPr>
        <dsp:cNvPr id="0" name=""/>
        <dsp:cNvSpPr/>
      </dsp:nvSpPr>
      <dsp:spPr>
        <a:xfrm>
          <a:off x="1146716" y="1819889"/>
          <a:ext cx="700195" cy="603310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A50F37-58A2-43C6-BCC1-6032C6DA3906}">
      <dsp:nvSpPr>
        <dsp:cNvPr id="0" name=""/>
        <dsp:cNvSpPr/>
      </dsp:nvSpPr>
      <dsp:spPr>
        <a:xfrm>
          <a:off x="739636" y="809242"/>
          <a:ext cx="1520831" cy="1315697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Ayurvedic researchers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91670" y="1027281"/>
        <a:ext cx="1016763" cy="879619"/>
      </dsp:txXfrm>
    </dsp:sp>
    <dsp:sp modelId="{94157E97-5DDF-4753-A20E-FABD4B650547}">
      <dsp:nvSpPr>
        <dsp:cNvPr id="0" name=""/>
        <dsp:cNvSpPr/>
      </dsp:nvSpPr>
      <dsp:spPr>
        <a:xfrm>
          <a:off x="1714384" y="3093043"/>
          <a:ext cx="700195" cy="603310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EF13A7-FBB5-4DBC-AE15-C7C05949DAAD}">
      <dsp:nvSpPr>
        <dsp:cNvPr id="0" name=""/>
        <dsp:cNvSpPr/>
      </dsp:nvSpPr>
      <dsp:spPr>
        <a:xfrm>
          <a:off x="739636" y="2400118"/>
          <a:ext cx="1520831" cy="1315697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Insurance companies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91670" y="2618157"/>
        <a:ext cx="1016763" cy="879619"/>
      </dsp:txXfrm>
    </dsp:sp>
    <dsp:sp modelId="{EA97075F-46D3-4297-8D2B-932BDA5F53CB}">
      <dsp:nvSpPr>
        <dsp:cNvPr id="0" name=""/>
        <dsp:cNvSpPr/>
      </dsp:nvSpPr>
      <dsp:spPr>
        <a:xfrm>
          <a:off x="3122544" y="3225201"/>
          <a:ext cx="700195" cy="603310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C92DE-8B0B-420A-80F6-8986626E9FB2}">
      <dsp:nvSpPr>
        <dsp:cNvPr id="0" name=""/>
        <dsp:cNvSpPr/>
      </dsp:nvSpPr>
      <dsp:spPr>
        <a:xfrm>
          <a:off x="2134414" y="3210265"/>
          <a:ext cx="1520831" cy="1315697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Policy makers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86448" y="3428304"/>
        <a:ext cx="1016763" cy="879619"/>
      </dsp:txXfrm>
    </dsp:sp>
    <dsp:sp modelId="{80FEAC78-F5C0-42F0-AF1C-1EF8C65060F7}">
      <dsp:nvSpPr>
        <dsp:cNvPr id="0" name=""/>
        <dsp:cNvSpPr/>
      </dsp:nvSpPr>
      <dsp:spPr>
        <a:xfrm>
          <a:off x="3953109" y="2097783"/>
          <a:ext cx="700195" cy="603310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39FB5-53B6-4663-A5A4-979CD066263B}">
      <dsp:nvSpPr>
        <dsp:cNvPr id="0" name=""/>
        <dsp:cNvSpPr/>
      </dsp:nvSpPr>
      <dsp:spPr>
        <a:xfrm>
          <a:off x="3535668" y="2401023"/>
          <a:ext cx="1520831" cy="1315697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Statisticians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87702" y="2619062"/>
        <a:ext cx="1016763" cy="879619"/>
      </dsp:txXfrm>
    </dsp:sp>
    <dsp:sp modelId="{8F2CBB69-2F7D-4E0C-B113-7626A4E283A9}">
      <dsp:nvSpPr>
        <dsp:cNvPr id="0" name=""/>
        <dsp:cNvSpPr/>
      </dsp:nvSpPr>
      <dsp:spPr>
        <a:xfrm>
          <a:off x="3535668" y="807431"/>
          <a:ext cx="1520831" cy="1315697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Research scientists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87702" y="1025470"/>
        <a:ext cx="1016763" cy="879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5D08A-A3E7-468D-B25F-56A8C1A55FA4}" type="datetimeFigureOut">
              <a:rPr lang="en-US" smtClean="0"/>
              <a:pPr/>
              <a:t>6/8/2020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6FAA2-A010-41F0-B4C9-4874C6F66C18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 smtClean="0"/>
              <a:t>Micro as well</a:t>
            </a:r>
            <a:r>
              <a:rPr lang="en-IN" baseline="0" dirty="0" smtClean="0"/>
              <a:t> as macro level analysis is possible</a:t>
            </a:r>
          </a:p>
          <a:p>
            <a:r>
              <a:rPr lang="en-IN" baseline="0" dirty="0" smtClean="0"/>
              <a:t>Zoom in and zoom out</a:t>
            </a:r>
          </a:p>
          <a:p>
            <a:endParaRPr lang="en-IN" baseline="0" dirty="0" smtClean="0"/>
          </a:p>
          <a:p>
            <a:r>
              <a:rPr lang="en-IN" baseline="0" dirty="0" smtClean="0"/>
              <a:t>Possible usages:</a:t>
            </a:r>
          </a:p>
          <a:p>
            <a:endParaRPr lang="en-IN" baseline="0" dirty="0" smtClean="0"/>
          </a:p>
          <a:p>
            <a:r>
              <a:rPr lang="en-US" baseline="0" dirty="0" smtClean="0"/>
              <a:t>1. Clinical Research </a:t>
            </a:r>
          </a:p>
          <a:p>
            <a:r>
              <a:rPr lang="en-US" baseline="0" dirty="0" smtClean="0"/>
              <a:t>2. Pricing and Market Access </a:t>
            </a:r>
          </a:p>
          <a:p>
            <a:r>
              <a:rPr lang="en-US" baseline="0" dirty="0" smtClean="0"/>
              <a:t>3. Pre-Approval Communication and Scientific Exchange </a:t>
            </a:r>
          </a:p>
          <a:p>
            <a:r>
              <a:rPr lang="en-US" baseline="0" dirty="0" smtClean="0"/>
              <a:t>4. Promotional Interactions and Content</a:t>
            </a:r>
          </a:p>
          <a:p>
            <a:r>
              <a:rPr lang="en-US" baseline="0" dirty="0" smtClean="0"/>
              <a:t>5. Fees for Service</a:t>
            </a:r>
          </a:p>
          <a:p>
            <a:r>
              <a:rPr lang="en-US" baseline="0" dirty="0" smtClean="0"/>
              <a:t>6. Interactions with Patients and Patient Organizations</a:t>
            </a:r>
          </a:p>
          <a:p>
            <a:r>
              <a:rPr lang="en-US" baseline="0" dirty="0" smtClean="0"/>
              <a:t>7. External training </a:t>
            </a:r>
          </a:p>
          <a:p>
            <a:endParaRPr lang="en-IN" baseline="0" dirty="0" smtClean="0"/>
          </a:p>
          <a:p>
            <a:endParaRPr lang="en-IN" baseline="0" dirty="0" smtClean="0"/>
          </a:p>
          <a:p>
            <a:r>
              <a:rPr lang="en-IN" baseline="0" dirty="0" smtClean="0"/>
              <a:t>The ADSL data useful for:</a:t>
            </a:r>
          </a:p>
          <a:p>
            <a:endParaRPr lang="en-IN" baseline="0" dirty="0" smtClean="0"/>
          </a:p>
          <a:p>
            <a:r>
              <a:rPr lang="en-IN" baseline="0" dirty="0" smtClean="0"/>
              <a:t>This has not been done since 2011 in the hospital as well as this kind of analysis has not taken place in Ayurvedic area.</a:t>
            </a:r>
          </a:p>
          <a:p>
            <a:r>
              <a:rPr lang="en-IN" baseline="0" dirty="0" smtClean="0"/>
              <a:t>Individual patient comprehensive view – </a:t>
            </a:r>
          </a:p>
          <a:p>
            <a:pPr marL="228600" indent="-228600">
              <a:buFont typeface="+mj-lt"/>
              <a:buAutoNum type="arabicPeriod"/>
            </a:pPr>
            <a:r>
              <a:rPr lang="en-IN" baseline="0" dirty="0" smtClean="0"/>
              <a:t>Covering all diseases reported as per visit</a:t>
            </a:r>
          </a:p>
          <a:p>
            <a:pPr marL="228600" indent="-228600">
              <a:buFont typeface="+mj-lt"/>
              <a:buAutoNum type="arabicPeriod"/>
            </a:pPr>
            <a:r>
              <a:rPr lang="en-IN" baseline="0" dirty="0" smtClean="0"/>
              <a:t>Corresponding medicines prescribed</a:t>
            </a:r>
          </a:p>
          <a:p>
            <a:pPr marL="228600" indent="-228600">
              <a:buFont typeface="+mj-lt"/>
              <a:buAutoNum type="arabicPeriod"/>
            </a:pPr>
            <a:r>
              <a:rPr lang="en-IN" baseline="0" dirty="0" smtClean="0"/>
              <a:t>Corresponding services prescribed </a:t>
            </a:r>
          </a:p>
          <a:p>
            <a:pPr marL="228600" indent="-228600">
              <a:buFont typeface="+mj-lt"/>
              <a:buAutoNum type="arabicPeriod"/>
            </a:pPr>
            <a:r>
              <a:rPr lang="en-IN" baseline="0" dirty="0" smtClean="0"/>
              <a:t>Covering complete In patient and Out patient information for the patient</a:t>
            </a:r>
          </a:p>
          <a:p>
            <a:pPr marL="0" indent="0">
              <a:buFont typeface="+mj-lt"/>
              <a:buNone/>
            </a:pPr>
            <a:r>
              <a:rPr lang="en-IN" baseline="0" dirty="0" smtClean="0"/>
              <a:t>Has been generated.</a:t>
            </a:r>
          </a:p>
          <a:p>
            <a:pPr marL="0" indent="0">
              <a:buFont typeface="+mj-lt"/>
              <a:buNone/>
            </a:pPr>
            <a:endParaRPr lang="en-IN" baseline="0" dirty="0" smtClean="0"/>
          </a:p>
          <a:p>
            <a:pPr marL="0" indent="0">
              <a:buFont typeface="+mj-lt"/>
              <a:buNone/>
            </a:pPr>
            <a:r>
              <a:rPr lang="en-IN" baseline="0" dirty="0" smtClean="0"/>
              <a:t>A subset of patients experiencing similar diseases is possible, </a:t>
            </a:r>
          </a:p>
          <a:p>
            <a:pPr marL="0" indent="0">
              <a:buFont typeface="+mj-lt"/>
              <a:buNone/>
            </a:pPr>
            <a:r>
              <a:rPr lang="en-IN" baseline="0" dirty="0" smtClean="0"/>
              <a:t>A subset of patients prescribed with a specific medicine is possible.</a:t>
            </a:r>
          </a:p>
          <a:p>
            <a:pPr marL="0" indent="0">
              <a:buFont typeface="+mj-lt"/>
              <a:buNone/>
            </a:pPr>
            <a:endParaRPr lang="en-IN" baseline="0" dirty="0" smtClean="0"/>
          </a:p>
          <a:p>
            <a:pPr marL="0" indent="0">
              <a:buFont typeface="+mj-lt"/>
              <a:buNone/>
            </a:pPr>
            <a:r>
              <a:rPr lang="en-IN" baseline="0" dirty="0" smtClean="0"/>
              <a:t>Complicated combinations of patients having certain diseases reported before and after certain diseases is possible.</a:t>
            </a:r>
          </a:p>
          <a:p>
            <a:pPr marL="0" indent="0">
              <a:buFont typeface="+mj-lt"/>
              <a:buNone/>
            </a:pPr>
            <a:r>
              <a:rPr lang="en-IN" baseline="0" dirty="0" smtClean="0"/>
              <a:t>Similar combinations of treatments</a:t>
            </a:r>
          </a:p>
          <a:p>
            <a:pPr marL="0" indent="0">
              <a:buFont typeface="+mj-lt"/>
              <a:buNone/>
            </a:pPr>
            <a:endParaRPr lang="en-IN" baseline="0" dirty="0" smtClean="0"/>
          </a:p>
          <a:p>
            <a:pPr marL="0" indent="0">
              <a:buFont typeface="+mj-lt"/>
              <a:buNone/>
            </a:pPr>
            <a:r>
              <a:rPr lang="en-IN" baseline="0" dirty="0" smtClean="0"/>
              <a:t>Patient ID is not present in each domain, but patient visit is used as the primary key [may be a suboptimal way to set-up the database]</a:t>
            </a:r>
          </a:p>
          <a:p>
            <a:pPr marL="0" indent="0">
              <a:buFont typeface="+mj-lt"/>
              <a:buNone/>
            </a:pPr>
            <a:endParaRPr lang="en-IN" baseline="0" dirty="0" smtClean="0"/>
          </a:p>
          <a:p>
            <a:r>
              <a:rPr lang="en-IN" baseline="0" dirty="0" smtClean="0"/>
              <a:t>RMSD patients visit the hospital premises more often than that of the metabolic patients.</a:t>
            </a:r>
          </a:p>
          <a:p>
            <a:r>
              <a:rPr lang="en-IN" baseline="0" dirty="0" smtClean="0"/>
              <a:t>More out patient visits compared to in </a:t>
            </a:r>
            <a:r>
              <a:rPr lang="en-IN" baseline="0" smtClean="0"/>
              <a:t>patient visits.</a:t>
            </a:r>
          </a:p>
          <a:p>
            <a:endParaRPr lang="en-IN" baseline="0" dirty="0" smtClean="0"/>
          </a:p>
          <a:p>
            <a:endParaRPr lang="en-IN" baseline="0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FAA2-A010-41F0-B4C9-4874C6F66C18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FAA2-A010-41F0-B4C9-4874C6F66C18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978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FAA2-A010-41F0-B4C9-4874C6F66C18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13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we write conclusion of the first data analysis and what did</a:t>
            </a:r>
            <a:r>
              <a:rPr lang="en-US" baseline="0" dirty="0" smtClean="0"/>
              <a:t> we infer from this data which can go as an evidence or input for future studies?</a:t>
            </a:r>
          </a:p>
          <a:p>
            <a:r>
              <a:rPr lang="en-US" baseline="0" dirty="0" smtClean="0"/>
              <a:t>How does this confirm your claim or support </a:t>
            </a:r>
            <a:r>
              <a:rPr lang="en-US" baseline="0" smtClean="0"/>
              <a:t>your objective?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6FAA2-A010-41F0-B4C9-4874C6F66C18}" type="slidenum">
              <a:rPr lang="en-IN" smtClean="0"/>
              <a:pPr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300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D14C0-0590-4BCF-A2BF-D5E35D90D1B5}" type="datetime1">
              <a:rPr lang="en-US" smtClean="0"/>
              <a:pPr/>
              <a:t>6/8/2020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0199-58AE-4DE4-AFB2-A2ABA5EAB57B}" type="datetime1">
              <a:rPr lang="en-US" smtClean="0"/>
              <a:pPr/>
              <a:t>6/8/2020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125C-8A7E-41F9-8025-4D898F965B37}" type="datetime1">
              <a:rPr lang="en-US" smtClean="0"/>
              <a:pPr/>
              <a:t>6/8/2020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AA029-644C-48F0-A984-5BCFA9A87740}" type="datetime1">
              <a:rPr lang="en-US" smtClean="0"/>
              <a:pPr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40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411BC-123B-4F79-A0B7-388FA5C3D902}" type="datetime1">
              <a:rPr lang="en-US" smtClean="0"/>
              <a:pPr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2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F71C1-1323-4CE2-A487-94F2BD939211}" type="datetime1">
              <a:rPr lang="en-US" smtClean="0"/>
              <a:pPr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23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3A63-453E-424C-B6E5-00CAD8E7F970}" type="datetime1">
              <a:rPr lang="en-US" smtClean="0"/>
              <a:pPr/>
              <a:t>6/8/2020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53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8C14-5A42-4923-B508-3AFCA50ACEDD}" type="datetime1">
              <a:rPr lang="en-US" smtClean="0"/>
              <a:pPr/>
              <a:t>6/8/2020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33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6AF5-B2B3-4094-B5B6-0DCE5A481B82}" type="datetime1">
              <a:rPr lang="en-US" smtClean="0"/>
              <a:pPr/>
              <a:t>6/8/2020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397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ED67F-0F60-47B1-B009-F4A0F1F8E451}" type="datetime1">
              <a:rPr lang="en-US" smtClean="0"/>
              <a:pPr/>
              <a:t>6/8/2020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44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4AE53-B17C-4BCC-BDA1-B3947D9CDA78}" type="datetime1">
              <a:rPr lang="en-US" smtClean="0"/>
              <a:pPr/>
              <a:t>6/8/2020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4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D8DF2-98B6-4E80-9D38-36DC8001AE63}" type="datetime1">
              <a:rPr lang="en-US" smtClean="0"/>
              <a:pPr/>
              <a:t>6/8/2020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EAE7-FDC3-460B-85F4-97CD647EBE43}" type="datetime1">
              <a:rPr lang="en-US" smtClean="0"/>
              <a:pPr/>
              <a:t>6/8/2020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277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520C7-DF4D-4D4B-AE8A-5AE562C3DEE5}" type="datetime1">
              <a:rPr lang="en-US" smtClean="0"/>
              <a:pPr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127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0A6F4-0DBB-4481-988F-24EA765DFCC7}" type="datetime1">
              <a:rPr lang="en-US" smtClean="0"/>
              <a:pPr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859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D402F-A897-41B7-941B-25AFD9808C21}" type="datetime1">
              <a:rPr lang="en-US" smtClean="0"/>
              <a:pPr/>
              <a:t>6/8/2020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84BED-0295-41A8-9054-0FE538EDCB73}" type="datetime1">
              <a:rPr lang="en-US" smtClean="0"/>
              <a:pPr/>
              <a:t>6/8/2020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22EF-18FB-4FFD-AA3E-9F4D8DC6AC34}" type="datetime1">
              <a:rPr lang="en-US" smtClean="0"/>
              <a:pPr/>
              <a:t>6/8/2020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7A0A7-7DC9-4816-9A02-6F6419EF6406}" type="datetime1">
              <a:rPr lang="en-US" smtClean="0"/>
              <a:pPr/>
              <a:t>6/8/2020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2B463-DDCC-4352-9C6D-7FCDD1CCAB89}" type="datetime1">
              <a:rPr lang="en-US" smtClean="0"/>
              <a:pPr/>
              <a:t>6/8/2020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ACC42-816E-4477-8DBF-F1FC6F173BD1}" type="datetime1">
              <a:rPr lang="en-US" smtClean="0"/>
              <a:pPr/>
              <a:t>6/8/2020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DE836-B689-4343-806B-EB82FF61CDC3}" type="datetime1">
              <a:rPr lang="en-US" smtClean="0"/>
              <a:pPr/>
              <a:t>6/8/2020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A612963-3B7B-414A-BB97-F26A9A038459}" type="datetime1">
              <a:rPr lang="en-US" smtClean="0"/>
              <a:pPr/>
              <a:t>6/8/2020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83A73A5-E307-49AE-B713-67FB3933783B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8394129" y="0"/>
            <a:ext cx="714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B67F73D-1744-4172-9A87-DA5B05290188}" type="datetime1">
              <a:rPr lang="en-US" smtClean="0"/>
              <a:pPr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4104BD6A-D98C-43D1-B699-6CD60B7B8EE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8394129" y="23499"/>
            <a:ext cx="714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38654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04_patient_analysis_tablaeu/05bNoOfDis_agebox?:display_count=y&amp;:origin=viz_share_link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04_patient_analysis_tablaeu/05bNoOfDis_agebox?:display_count=y&amp;:origin=viz_share_link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04_patient_analysis_tablaeu/05bNoOfDis_agebox?:display_count=y&amp;:origin=viz_share_link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04_patient_analysis_tablaeu/05bNoOfDis_agebox?:display_count=y&amp;:origin=viz_share_link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04_patient_analysis_tablaeu/05bNoOfDis_agebox?:display_count=y&amp;:origin=viz_share_link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04_patient_analysis_tablaeu/05bNoOfDis_agebox?:display_count=y&amp;:origin=viz_share_link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04_patient_analysis_tablaeu/05bNoOfDis_agebox?:display_count=y&amp;:origin=viz_share_link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public.tableau.com/views/01RMSD_MET/01TotalPatRMSD_Metabolic?:display_count=y&amp;:origin=viz_share_link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public.tableau.com/views/01RMSD_MET/01TotalPatRMSD_Metabolic?:display_count=y&amp;:origin=viz_share_link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public.tableau.com/views/01RMSD_MET/01TotalPatRMSD_Metabolic?:display_count=y&amp;:origin=viz_share_link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public.tableau.com/views/01RMSD_MET/01TotalPatRMSD_Metabolic?:display_count=y&amp;:origin=viz_share_link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public.tableau.com/views/01RMSD_MET/01TotalPatRMSD_Metabolic?:display_count=y&amp;:origin=viz_share_lin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public.tableau.com/views/01RMSD_MET/01TotalPatRMSD_Metabolic?:display_count=y&amp;:origin=viz_share_link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public.tableau.com/views/01RMSD_MET/01TotalPatRMSD_Metabolic?:display_count=y&amp;:origin=viz_share_link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public.tableau.com/views/01SQL_Dis_Med_Ser/MedicineByDay?:display_count=y&amp;:origin=viz_share_link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public.tableau.com/views/01SQL_Dis_Med_Ser/MedicineByDay?:display_count=y&amp;:origin=viz_share_link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public.tableau.com/views/01SQL_Dis_Med_Ser/MedicineByDay?:display_count=y&amp;:origin=viz_share_link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public.tableau.com/views/01SQL_Dis_Med_Ser/MedicineByDay?:display_count=y&amp;:origin=viz_share_link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public.tableau.com/views/01SQL_Dis_Med_Ser/MedicineByDay?:display_count=y&amp;:origin=viz_share_link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public.tableau.com/views/01SQL_Dis_Med_Ser/MedicineByDay?:display_count=y&amp;:origin=viz_share_link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public.tableau.com/views/01SQL_Dis_Med_Ser/MedicineByDay?:display_count=y&amp;:origin=viz_share_link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04_calendar_view/Sheet1?:display_count=y&amp;:origin=viz_share_link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lic.tableau.com/shared/GXXZXKK29?:display_count=y&amp;:origin=viz_share_link" TargetMode="Externa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public.tableau.com/views/Disease_by_dosha_type/Dosha_disease_unq_patient?:display_count=y&amp;:origin=viz_share_link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1.bin"/><Relationship Id="rId4" Type="http://schemas.openxmlformats.org/officeDocument/2006/relationships/hyperlink" Target="https://public.tableau.com/views/03_typesOfassessment/TypesOfassessments-StudyDay?:display_count=y&amp;:origin=viz_share_link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shared/HCSMCRXYP?:display_count=y&amp;:origin=viz_share_link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lic.tableau.com/views/080_medicine_dis_repeat_prop_cumulative/Dashboard1?:display_count=y&amp;:origin=viz_share_link" TargetMode="External"/><Relationship Id="rId5" Type="http://schemas.openxmlformats.org/officeDocument/2006/relationships/hyperlink" Target="https://public.tableau.com/views/080_medicine_dis_all_met_rmsd_prop/Dashboard1?:display_count=y&amp;:origin=viz_share_link" TargetMode="External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Primary_disease_and_all_other_diseases/Dashboard2?:display_count=y&amp;:origin=viz_share_link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public.tableau.com/views/Primary_disease_and_all_other_diseases/Dashboard2?:display_count=y&amp;:origin=viz_share_link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085_dis_1st_time_refCal_NodesEdges/Sheet1?:display_count=y&amp;:origin=viz_share_link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hyperlink" Target="https://coursephd.github.io/nodediagram/P5_0_Pramehabyperiod/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ursephd.github.io/nodediagram/P5_0_Prameha/" TargetMode="External"/><Relationship Id="rId5" Type="http://schemas.openxmlformats.org/officeDocument/2006/relationships/hyperlink" Target="https://coursephd.github.io/nodediagram/A2_0byperiod/" TargetMode="External"/><Relationship Id="rId4" Type="http://schemas.openxmlformats.org/officeDocument/2006/relationships/hyperlink" Target="https://coursephd.github.io/nodediagram/A2_0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lic.tableau.com/views/085_dis_count_edges_3rd_byPeriod02try/PrimaryDis_relatedDisMed2?:display_count=y&amp;:origin=viz_share_link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DistanceMeasuresTimePeriod-086prgm/DiseaseMaxDist?:display_count=y&amp;:origin=viz_share_link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public.tableau.com/views/DistanceMeasures-Medicines/MedicineMaxDist?:display_count=y&amp;:origin=viz_share_link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300_radar_plot/Radar-Plot-trellis?:display_count=y&amp;:origin=viz_share_link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oursephd/PostgreSQL/blob/master/300_radar_plot_tableu.R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300_radar_plot/Radar-Plot-trellis?:display_count=y&amp;:origin=viz_share_lin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01Cancer_Before_After/Sheet1?:display_count=y&amp;:origin=viz_share_link" TargetMode="External"/><Relationship Id="rId2" Type="http://schemas.openxmlformats.org/officeDocument/2006/relationships/hyperlink" Target="https://public.tableau.com/views/01VrikkaRoga_Before_After/Sheet1?:display_count=y&amp;:origin=viz_share_link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4.w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hyperlink" Target="https://colab.research.google.com/drive/1pJv39GrrFjadaoI4m9QuPw4W4-i2s9lh?usp=sharing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colab.research.google.com/drive/1rZy-nNC3E5sK7K6V9mbs9qD6-SptJnPT?usp=sharing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hyperlink" Target="https://projector.tensorflow.org/?config=https://raw.githubusercontent.com/coursephd/PostgreSQL/master/DeepLearning/002-dismed-subgrp-w2v/099-multiple-config.json" TargetMode="External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0.png"/><Relationship Id="rId5" Type="http://schemas.openxmlformats.org/officeDocument/2006/relationships/image" Target="../media/image99.wmf"/><Relationship Id="rId4" Type="http://schemas.openxmlformats.org/officeDocument/2006/relationships/oleObject" Target="../embeddings/oleObject3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nimaxir/textgenrnn/blob/master/README.md" TargetMode="External"/><Relationship Id="rId2" Type="http://schemas.openxmlformats.org/officeDocument/2006/relationships/hyperlink" Target="https://colab.research.google.com/drive/18jzHoTgfKSerJt9vexGBHq0BIVOp3W_C?usp=shar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0cp16curxzdZyklw5JKFXALru7dbGYvW?usp=sharing" TargetMode="External"/><Relationship Id="rId2" Type="http://schemas.openxmlformats.org/officeDocument/2006/relationships/hyperlink" Target="https://graphics.cs.wisc.edu/Papers/2017/HG17/HG17_poster_summary.pdf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ohdsi.org/" TargetMode="External"/><Relationship Id="rId2" Type="http://schemas.openxmlformats.org/officeDocument/2006/relationships/hyperlink" Target="https://github.com/trangptm/DeepCar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hyperlink" Target="https://github.com/OHDSI/PatientLevelPrediction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public.tableau.com/views/01SQL_Dis_Med_Ser/MedicineByDay?:display_count=y&amp;:origin=viz_share_link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jpe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24" Type="http://schemas.openxmlformats.org/officeDocument/2006/relationships/image" Target="../media/image27.jpe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23" Type="http://schemas.openxmlformats.org/officeDocument/2006/relationships/image" Target="../media/image26.jpe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eg"/><Relationship Id="rId22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hyperlink" Target="https://public.tableau.com/views/01SQL_Dis_Med_Ser/MedicineByDay?:display_count=y&amp;:origin=viz_share_link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298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hospital based ayurvedic clinical practice to gain real world data knowledge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5616" y="3143248"/>
            <a:ext cx="7086600" cy="1752600"/>
          </a:xfrm>
        </p:spPr>
        <p:txBody>
          <a:bodyPr>
            <a:normAutofit fontScale="70000" lnSpcReduction="20000"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Vinay Mahajan</a:t>
            </a:r>
          </a:p>
          <a:p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1: Nature of data, arranging data for analysis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PhD thesis presentation</a:t>
            </a:r>
          </a:p>
          <a:p>
            <a:r>
              <a:rPr lang="en-I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Guides: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Ashwini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Godbole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Girish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Tillu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Ashwini</a:t>
            </a:r>
            <a:r>
              <a:rPr lang="en-I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Mathur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359663"/>
              </p:ext>
            </p:extLst>
          </p:nvPr>
        </p:nvGraphicFramePr>
        <p:xfrm>
          <a:off x="179512" y="764704"/>
          <a:ext cx="8856984" cy="507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2459982095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3718975153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3359685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Hospital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doctors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Publications / Research proposals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General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public / popular articles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780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Individual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patient data and how are the treatments prescribed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Diseases differences in gender, season, age group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Disease – disease combination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/ lower diseases and natural occurrences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Prescription of treatments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endParaRPr lang="en-US" sz="15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backed proposals for research grants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report / series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generation for publication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 of Ayurvedic treatment protocols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absence of “hard clinical end point”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short term outcomes (intent adherence to the treatment)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intermediate term outcomes (actual adhere)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long term outcomes (overall health)</a:t>
                      </a:r>
                      <a:endParaRPr lang="en-US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Longitudinal / epidemiologic view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 and post analysis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Co-morbidity analysis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Weekly communications in local / national papers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Simple short stories to build image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Ayurveda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Based on the seasonal diseases, provide simple preventive measures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500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2775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10</a:t>
            </a:fld>
            <a:endParaRPr lang="en-I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634082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55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471-2288-6-29-2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447800" y="116632"/>
            <a:ext cx="6219190" cy="6248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96552" y="0"/>
            <a:ext cx="27284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Evidence: </a:t>
            </a:r>
            <a:br>
              <a:rPr lang="en-US" sz="32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</a:t>
            </a:r>
          </a:p>
          <a:p>
            <a:pPr algn="ctr"/>
            <a:r>
              <a:rPr lang="en-US" sz="3200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endParaRPr lang="en-US" sz="3200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496" y="6567155"/>
            <a:ext cx="5181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Walach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 et al. BMC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 Res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Methodol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2006, 6:29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93788" y="5013176"/>
            <a:ext cx="2677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 world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practice data analysis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Plus 6"/>
          <p:cNvSpPr/>
          <p:nvPr/>
        </p:nvSpPr>
        <p:spPr>
          <a:xfrm>
            <a:off x="683568" y="4005064"/>
            <a:ext cx="720080" cy="79208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75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777D-3D7E-4098-87B9-F0BD66693DB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01" y="1338920"/>
            <a:ext cx="7015163" cy="178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36512" y="-27384"/>
            <a:ext cx="7886700" cy="725465"/>
          </a:xfrm>
        </p:spPr>
        <p:txBody>
          <a:bodyPr>
            <a:normAutofit/>
          </a:bodyPr>
          <a:lstStyle/>
          <a:p>
            <a:pPr algn="l"/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observations into summaries, stories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6410" y="2954355"/>
            <a:ext cx="6886575" cy="2007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285" y="5157192"/>
            <a:ext cx="3332560" cy="1289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5311" y="5008179"/>
            <a:ext cx="2611755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6255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-171400"/>
            <a:ext cx="8280920" cy="864102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tables in the source database (150+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tables out of 800)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13</a:t>
            </a:fld>
            <a:endParaRPr lang="en-IN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812664"/>
              </p:ext>
            </p:extLst>
          </p:nvPr>
        </p:nvGraphicFramePr>
        <p:xfrm>
          <a:off x="107504" y="548680"/>
          <a:ext cx="8856983" cy="57158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0584">
                  <a:extLst>
                    <a:ext uri="{9D8B030D-6E8A-4147-A177-3AD203B41FA5}">
                      <a16:colId xmlns:a16="http://schemas.microsoft.com/office/drawing/2014/main" val="186963269"/>
                    </a:ext>
                  </a:extLst>
                </a:gridCol>
                <a:gridCol w="1004497">
                  <a:extLst>
                    <a:ext uri="{9D8B030D-6E8A-4147-A177-3AD203B41FA5}">
                      <a16:colId xmlns:a16="http://schemas.microsoft.com/office/drawing/2014/main" val="2648526980"/>
                    </a:ext>
                  </a:extLst>
                </a:gridCol>
                <a:gridCol w="1177689">
                  <a:extLst>
                    <a:ext uri="{9D8B030D-6E8A-4147-A177-3AD203B41FA5}">
                      <a16:colId xmlns:a16="http://schemas.microsoft.com/office/drawing/2014/main" val="791641715"/>
                    </a:ext>
                  </a:extLst>
                </a:gridCol>
                <a:gridCol w="1406298">
                  <a:extLst>
                    <a:ext uri="{9D8B030D-6E8A-4147-A177-3AD203B41FA5}">
                      <a16:colId xmlns:a16="http://schemas.microsoft.com/office/drawing/2014/main" val="3306543531"/>
                    </a:ext>
                  </a:extLst>
                </a:gridCol>
                <a:gridCol w="1046062">
                  <a:extLst>
                    <a:ext uri="{9D8B030D-6E8A-4147-A177-3AD203B41FA5}">
                      <a16:colId xmlns:a16="http://schemas.microsoft.com/office/drawing/2014/main" val="2784217250"/>
                    </a:ext>
                  </a:extLst>
                </a:gridCol>
                <a:gridCol w="1052990">
                  <a:extLst>
                    <a:ext uri="{9D8B030D-6E8A-4147-A177-3AD203B41FA5}">
                      <a16:colId xmlns:a16="http://schemas.microsoft.com/office/drawing/2014/main" val="3651614319"/>
                    </a:ext>
                  </a:extLst>
                </a:gridCol>
                <a:gridCol w="1406298">
                  <a:extLst>
                    <a:ext uri="{9D8B030D-6E8A-4147-A177-3AD203B41FA5}">
                      <a16:colId xmlns:a16="http://schemas.microsoft.com/office/drawing/2014/main" val="3821751918"/>
                    </a:ext>
                  </a:extLst>
                </a:gridCol>
                <a:gridCol w="862565">
                  <a:extLst>
                    <a:ext uri="{9D8B030D-6E8A-4147-A177-3AD203B41FA5}">
                      <a16:colId xmlns:a16="http://schemas.microsoft.com/office/drawing/2014/main" val="870559179"/>
                    </a:ext>
                  </a:extLst>
                </a:gridCol>
              </a:tblGrid>
              <a:tr h="2236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action_rights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diet_prescribed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hospital_technical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package_componentdetail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patient_registration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section_field_options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store_item_batch_details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test_details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200094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admission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discharge_format_detail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icu_bed_charges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package_item_charges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patient_section_details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service_consumable_usage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store_item_details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test_org_details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658155494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anesthesia_type_charges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doctor_charges_backup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ip_bed_details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package_prescribed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patient_section_details_orig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service_documents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store_item_lot_details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test_results_master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712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area_master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doctor_charges_op_backup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ip_prescription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patient_activities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patient_section_forms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service_master_charges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store_patient_indent_details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test_visit_report_signatures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1533875553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bed_details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doctor_consultation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item_supplier_prefer_supplier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patient_consultation_field_values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patient_section_image_details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service_master_charges_backup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store_patient_indent_main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test_visit_reports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684589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doctor_consultation_charge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manf_master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patient_demographics_mod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patient_section_values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service_org_details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store_po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tests_conducted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307384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bill_activity_charge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doctor_medicine_favourites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medicine_dosage_master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patient_deposits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patient_service_prescriptions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services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store_po_main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tests_prescribed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560531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bill_adjustment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doctor_op_consultation_charge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medicine_id_health_authority_unique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patient_deposits_setoff_adjustments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patient_test_prescriptions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services_prescribed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store_reagent_usage_details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theatre_charges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1896024829"/>
                  </a:ext>
                </a:extLst>
              </a:tr>
              <a:tr h="2236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bill_charge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doctor_org_details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message_recipient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patient_details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ppfv_form_detail_id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stk_chkpt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store_reagent_usage_main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u_user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1377693249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bill_charge_adjustment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dyna_package_category_limits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mrd_casefile_attributes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patient_details_patient_phone_country_code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preauth_prescription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stock_issue_details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store_reorder_levels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url_action_rights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313443238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bill_receipts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dyna_package_charges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mrd_codes_doctor_master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patient_discharge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preauth_prescription_activities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stock_issue_main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store_retail_customers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user_services_depts</a:t>
                      </a:r>
                      <a:r>
                        <a:rPr lang="en-US" sz="9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3306930728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complaintslog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dyna_package_org_details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mrd_codes_master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patient_documents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prescribed_medicines_master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store_adj_details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store_sales_details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visit_vitals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546013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consultation_charges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equipement_charges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mrd_diagnosis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patient_general_docs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progress_notes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store_adj_main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store_sales_main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vital_reading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776316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consultation_org_details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estimate_bill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mrd_observations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patient_hvf_doc_values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registration_charges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store_checkpoint_details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store_stock_details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11428911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deposit_setoff_total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estimate_charge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operation_charges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patient_medicine_prescriptions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sample_collection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store_estimate_details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store_transaction_lot_details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4250823360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diagnostic_charges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favourite_reports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operation_org_details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patient_other_medicine_prescriptions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sch_resource_availability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store_grn_details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store_transfer_details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2488752452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diagnostic_charges_backup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fixed_asset_master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other_services_prescribed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patient_other_prescriptions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sch_resource_availability_details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store_grn_main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store_transfer_main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3203351303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diagnostic_reagent_usage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follow_up_details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outsource_sample_details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patient_packages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scheduler_appointment_items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store_indent_details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supp_inv_id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3481345210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diagnostics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growth_chart_reference_data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pack_org_details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patient_pdf_form_doc_values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scheduler_appointments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store_indent_main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supplier_master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341088064"/>
                  </a:ext>
                </a:extLst>
              </a:tr>
              <a:tr h="29269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diet_charges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ha_item_code_type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package_charges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patient_prescription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screen_rights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store_invoice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temp_stock_item_batch_with_diff_mrp_expdt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23" marR="3623" marT="3623" marB="0" anchor="b"/>
                </a:tc>
                <a:extLst>
                  <a:ext uri="{0D108BD9-81ED-4DB2-BD59-A6C34878D82A}">
                    <a16:rowId xmlns:a16="http://schemas.microsoft.com/office/drawing/2014/main" val="167471210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496" y="6525344"/>
            <a:ext cx="3312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TDU hospital database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85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512" y="-32769"/>
            <a:ext cx="7886700" cy="725465"/>
          </a:xfrm>
        </p:spPr>
        <p:txBody>
          <a:bodyPr>
            <a:normAutofit/>
          </a:bodyPr>
          <a:lstStyle/>
          <a:p>
            <a:pPr algn="l"/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observations into summaries, stories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836712"/>
            <a:ext cx="4955722" cy="35508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Generic algorithm and steps followed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777D-3D7E-4098-87B9-F0BD66693DB0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3074" name="Group 51"/>
          <p:cNvGrpSpPr>
            <a:grpSpLocks/>
          </p:cNvGrpSpPr>
          <p:nvPr/>
        </p:nvGrpSpPr>
        <p:grpSpPr bwMode="auto">
          <a:xfrm>
            <a:off x="274770" y="1052736"/>
            <a:ext cx="8401686" cy="1888495"/>
            <a:chOff x="0" y="0"/>
            <a:chExt cx="62198" cy="15430"/>
          </a:xfrm>
        </p:grpSpPr>
        <p:sp>
          <p:nvSpPr>
            <p:cNvPr id="52" name="Rounded Rectangle 52"/>
            <p:cNvSpPr>
              <a:spLocks noChangeArrowheads="1"/>
            </p:cNvSpPr>
            <p:nvPr/>
          </p:nvSpPr>
          <p:spPr bwMode="auto">
            <a:xfrm>
              <a:off x="47434" y="0"/>
              <a:ext cx="12383" cy="704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ts val="750"/>
                </a:spcAft>
              </a:pPr>
              <a:r>
                <a:rPr lang="en-IN" sz="825">
                  <a:solidFill>
                    <a:srgbClr val="000000"/>
                  </a:solidFill>
                  <a:latin typeface="Times New Roman" pitchFamily="18" charset="0"/>
                  <a:cs typeface="Arial" pitchFamily="34" charset="0"/>
                </a:rPr>
                <a:t>Use R program to generate tabular or graphical analysis</a:t>
              </a:r>
              <a:endParaRPr lang="en-US" sz="135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3" name="Group 53"/>
            <p:cNvGrpSpPr>
              <a:grpSpLocks/>
            </p:cNvGrpSpPr>
            <p:nvPr/>
          </p:nvGrpSpPr>
          <p:grpSpPr bwMode="auto">
            <a:xfrm>
              <a:off x="0" y="1809"/>
              <a:ext cx="47625" cy="7144"/>
              <a:chOff x="0" y="0"/>
              <a:chExt cx="47625" cy="7143"/>
            </a:xfrm>
          </p:grpSpPr>
          <p:grpSp>
            <p:nvGrpSpPr>
              <p:cNvPr id="54" name="Group 54"/>
              <p:cNvGrpSpPr>
                <a:grpSpLocks/>
              </p:cNvGrpSpPr>
              <p:nvPr/>
            </p:nvGrpSpPr>
            <p:grpSpPr bwMode="auto">
              <a:xfrm>
                <a:off x="0" y="0"/>
                <a:ext cx="43815" cy="7143"/>
                <a:chOff x="0" y="0"/>
                <a:chExt cx="43815" cy="7143"/>
              </a:xfrm>
            </p:grpSpPr>
            <p:sp>
              <p:nvSpPr>
                <p:cNvPr id="55" name="Rounded Rectangle 55"/>
                <p:cNvSpPr>
                  <a:spLocks noChangeArrowheads="1"/>
                </p:cNvSpPr>
                <p:nvPr/>
              </p:nvSpPr>
              <p:spPr bwMode="auto">
                <a:xfrm>
                  <a:off x="31432" y="0"/>
                  <a:ext cx="12383" cy="704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en-IN" sz="825">
                      <a:solidFill>
                        <a:srgbClr val="000000"/>
                      </a:solidFill>
                      <a:latin typeface="Times New Roman" pitchFamily="18" charset="0"/>
                      <a:cs typeface="Arial" pitchFamily="34" charset="0"/>
                    </a:rPr>
                    <a:t>Use R program to create analysis data tables</a:t>
                  </a:r>
                  <a:endParaRPr lang="en-US" sz="1350"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56" name="Group 56"/>
                <p:cNvGrpSpPr>
                  <a:grpSpLocks/>
                </p:cNvGrpSpPr>
                <p:nvPr/>
              </p:nvGrpSpPr>
              <p:grpSpPr bwMode="auto">
                <a:xfrm>
                  <a:off x="0" y="95"/>
                  <a:ext cx="31527" cy="7048"/>
                  <a:chOff x="0" y="0"/>
                  <a:chExt cx="31527" cy="7048"/>
                </a:xfrm>
              </p:grpSpPr>
              <p:grpSp>
                <p:nvGrpSpPr>
                  <p:cNvPr id="57" name="Group 57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28194" cy="7048"/>
                    <a:chOff x="0" y="0"/>
                    <a:chExt cx="28194" cy="7048"/>
                  </a:xfrm>
                </p:grpSpPr>
                <p:grpSp>
                  <p:nvGrpSpPr>
                    <p:cNvPr id="58" name="Group 5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15811" cy="7048"/>
                      <a:chOff x="0" y="0"/>
                      <a:chExt cx="15811" cy="7048"/>
                    </a:xfrm>
                  </p:grpSpPr>
                  <p:sp>
                    <p:nvSpPr>
                      <p:cNvPr id="59" name="Rounded Rectangle 5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0"/>
                        <a:ext cx="12382" cy="7048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FFFFFF"/>
                      </a:solidFill>
                      <a:ln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vert="horz" wrap="square" lIns="68580" tIns="34290" rIns="68580" bIns="34290" numCol="1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 defTabSz="685800" fontAlgn="base">
                          <a:spcBef>
                            <a:spcPct val="0"/>
                          </a:spcBef>
                          <a:spcAft>
                            <a:spcPts val="750"/>
                          </a:spcAft>
                        </a:pPr>
                        <a:r>
                          <a:rPr lang="en-IN" sz="825">
                            <a:solidFill>
                              <a:srgbClr val="000000"/>
                            </a:solidFill>
                            <a:latin typeface="Times New Roman" pitchFamily="18" charset="0"/>
                            <a:cs typeface="Arial" pitchFamily="34" charset="0"/>
                          </a:rPr>
                          <a:t>Use source tables from the SQLserver</a:t>
                        </a:r>
                        <a:endParaRPr lang="en-US" sz="1350">
                          <a:latin typeface="Arial" pitchFamily="34" charset="0"/>
                          <a:cs typeface="Arial" pitchFamily="34" charset="0"/>
                        </a:endParaRPr>
                      </a:p>
                    </p:txBody>
                  </p:sp>
                  <p:cxnSp>
                    <p:nvCxnSpPr>
                      <p:cNvPr id="60" name="Straight Arrow Connector 60"/>
                      <p:cNvCxnSpPr>
                        <a:cxnSpLocks noChangeShapeType="1"/>
                      </p:cNvCxnSpPr>
                      <p:nvPr/>
                    </p:nvCxnSpPr>
                    <p:spPr bwMode="auto">
                      <a:xfrm>
                        <a:off x="12477" y="3048"/>
                        <a:ext cx="3334" cy="0"/>
                      </a:xfrm>
                      <a:prstGeom prst="straightConnector1">
                        <a:avLst/>
                      </a:prstGeom>
                      <a:noFill/>
                      <a:ln w="6350">
                        <a:solidFill>
                          <a:srgbClr val="000000"/>
                        </a:solidFill>
                        <a:miter lim="800000"/>
                        <a:headEnd/>
                        <a:tailEnd type="triangle" w="med" len="med"/>
                      </a:ln>
                    </p:spPr>
                  </p:cxnSp>
                </p:grpSp>
                <p:sp>
                  <p:nvSpPr>
                    <p:cNvPr id="61" name="Rounded Rectangle 6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811" y="0"/>
                      <a:ext cx="12383" cy="7048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68580" tIns="34290" rIns="68580" bIns="3429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defTabSz="685800" fontAlgn="base">
                        <a:spcBef>
                          <a:spcPct val="0"/>
                        </a:spcBef>
                        <a:spcAft>
                          <a:spcPts val="750"/>
                        </a:spcAft>
                      </a:pPr>
                      <a:r>
                        <a:rPr lang="en-IN" sz="825">
                          <a:solidFill>
                            <a:srgbClr val="000000"/>
                          </a:solidFill>
                          <a:latin typeface="Times New Roman" pitchFamily="18" charset="0"/>
                          <a:cs typeface="Arial" pitchFamily="34" charset="0"/>
                        </a:rPr>
                        <a:t>Use SQL queries to combine necessary tables</a:t>
                      </a:r>
                      <a:endParaRPr lang="en-US" sz="1350"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</p:grpSp>
              <p:cxnSp>
                <p:nvCxnSpPr>
                  <p:cNvPr id="62" name="Straight Arrow Connector 62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28194" y="3048"/>
                    <a:ext cx="3333" cy="0"/>
                  </a:xfrm>
                  <a:prstGeom prst="straightConnector1">
                    <a:avLst/>
                  </a:prstGeom>
                  <a:noFill/>
                  <a:ln w="6350">
                    <a:solidFill>
                      <a:srgbClr val="000000"/>
                    </a:solidFill>
                    <a:miter lim="800000"/>
                    <a:headEnd/>
                    <a:tailEnd type="triangle" w="med" len="med"/>
                  </a:ln>
                </p:spPr>
              </p:cxnSp>
            </p:grpSp>
          </p:grpSp>
          <p:cxnSp>
            <p:nvCxnSpPr>
              <p:cNvPr id="63" name="Straight Arrow Connector 63"/>
              <p:cNvCxnSpPr>
                <a:cxnSpLocks noChangeShapeType="1"/>
              </p:cNvCxnSpPr>
              <p:nvPr/>
            </p:nvCxnSpPr>
            <p:spPr bwMode="auto">
              <a:xfrm flipV="1">
                <a:off x="43719" y="2476"/>
                <a:ext cx="3620" cy="572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4" name="Straight Arrow Connector 64"/>
              <p:cNvCxnSpPr>
                <a:cxnSpLocks noChangeShapeType="1"/>
              </p:cNvCxnSpPr>
              <p:nvPr/>
            </p:nvCxnSpPr>
            <p:spPr bwMode="auto">
              <a:xfrm>
                <a:off x="43815" y="3333"/>
                <a:ext cx="3810" cy="3715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 type="triangle" w="med" len="med"/>
              </a:ln>
            </p:spPr>
          </p:cxnSp>
        </p:grpSp>
        <p:sp>
          <p:nvSpPr>
            <p:cNvPr id="65" name="Rounded Rectangle 65"/>
            <p:cNvSpPr>
              <a:spLocks noChangeArrowheads="1"/>
            </p:cNvSpPr>
            <p:nvPr/>
          </p:nvSpPr>
          <p:spPr bwMode="auto">
            <a:xfrm>
              <a:off x="47720" y="8382"/>
              <a:ext cx="14478" cy="704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ts val="750"/>
                </a:spcAft>
              </a:pPr>
              <a:r>
                <a:rPr lang="en-IN" sz="825">
                  <a:solidFill>
                    <a:srgbClr val="000000"/>
                  </a:solidFill>
                  <a:latin typeface="Times New Roman" pitchFamily="18" charset="0"/>
                  <a:cs typeface="Arial" pitchFamily="34" charset="0"/>
                </a:rPr>
                <a:t>Use Tableau to generate interactive visual analysis</a:t>
              </a:r>
              <a:endParaRPr lang="en-US" sz="135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089" name="Rectangle 17"/>
          <p:cNvSpPr>
            <a:spLocks noChangeArrowheads="1"/>
          </p:cNvSpPr>
          <p:nvPr/>
        </p:nvSpPr>
        <p:spPr bwMode="auto">
          <a:xfrm>
            <a:off x="44358" y="3717463"/>
            <a:ext cx="5031698" cy="3023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algn="just" defTabSz="6858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Login on the SQL server using the credentials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171450" indent="-171450" algn="just" defTabSz="6858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Use the IAIM schema, access following tables to generate base table with </a:t>
            </a:r>
          </a:p>
          <a:p>
            <a:pPr algn="just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Demographics information, Patient Visit information and prescribed treatments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STATE_MASTERa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COUNTRY_MASTER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CITY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STATE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PATIENT_DETAILS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PATIENT_REGISTRATION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MRD_DIAGNOSIS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PATIENT_PRESCRIPTION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PATIENT_MEDICINE_PRESCRIPTIONS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IP_PRESCRIPTION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SERVICES_PRESCRIBED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SERVICES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MEDICINE_SALES_VIEW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auto">
          <a:xfrm>
            <a:off x="3491880" y="4496777"/>
            <a:ext cx="5472608" cy="21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algn="just" defTabSz="6858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 startAt="3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There are many CRF pages built to collect relevant Ayurvedic data, measurement data, Hospital visit data, food / exercise advice, etc. </a:t>
            </a:r>
          </a:p>
          <a:p>
            <a:pPr marL="171450" indent="-171450" algn="just" defTabSz="6858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 startAt="4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This data is present in the following tables: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PATIENT_SECTION_DETAILS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PATIENT_SECTION_VALUES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SECTION_MASTER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SECTION_FIELD_OPTIONS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SECTION_FIELD_DESC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342900" lvl="1" algn="just" defTabSz="6858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PATIENT_CONSULTATION_FIELD_VALUES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 marL="171450" indent="-171450" algn="just" defTabSz="6858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5"/>
            </a:pPr>
            <a:r>
              <a:rPr lang="en-US" sz="12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The datasets created in steps 2 and 3 are further processed using R programming language and the analysis ready datasets are created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204864"/>
            <a:ext cx="165618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tables in SQL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79712" y="2204864"/>
            <a:ext cx="3024336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25+ tables used for calculations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 tables converted 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 tables “staging tables”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reference dataset: ~65 variables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 Steps from start to end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52120" y="2998693"/>
            <a:ext cx="3024336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 tables converted to 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95+ CRF pages and 515 variables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 Steps from start to end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02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548680"/>
            <a:ext cx="8928992" cy="1990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512" y="0"/>
            <a:ext cx="8208912" cy="54868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steps: from source data to analyzable format, 1 example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15</a:t>
            </a:fld>
            <a:endParaRPr lang="en-IN"/>
          </a:p>
        </p:txBody>
      </p:sp>
      <p:pic>
        <p:nvPicPr>
          <p:cNvPr id="6" name="Picture 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2636912"/>
            <a:ext cx="8928992" cy="410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7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5" name="Picture 4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586378"/>
            <a:ext cx="8928992" cy="147447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24" y="2276872"/>
            <a:ext cx="8877672" cy="387477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36512" y="0"/>
            <a:ext cx="8208912" cy="476672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steps: from source data to analyzable format, 1 example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47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Versions of data used in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various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17</a:t>
            </a:fld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385009"/>
              </p:ext>
            </p:extLst>
          </p:nvPr>
        </p:nvGraphicFramePr>
        <p:xfrm>
          <a:off x="457199" y="1556792"/>
          <a:ext cx="8075240" cy="2808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8378">
                  <a:extLst>
                    <a:ext uri="{9D8B030D-6E8A-4147-A177-3AD203B41FA5}">
                      <a16:colId xmlns:a16="http://schemas.microsoft.com/office/drawing/2014/main" val="375721038"/>
                    </a:ext>
                  </a:extLst>
                </a:gridCol>
                <a:gridCol w="2018378">
                  <a:extLst>
                    <a:ext uri="{9D8B030D-6E8A-4147-A177-3AD203B41FA5}">
                      <a16:colId xmlns:a16="http://schemas.microsoft.com/office/drawing/2014/main" val="836777698"/>
                    </a:ext>
                  </a:extLst>
                </a:gridCol>
                <a:gridCol w="2019242">
                  <a:extLst>
                    <a:ext uri="{9D8B030D-6E8A-4147-A177-3AD203B41FA5}">
                      <a16:colId xmlns:a16="http://schemas.microsoft.com/office/drawing/2014/main" val="3061667429"/>
                    </a:ext>
                  </a:extLst>
                </a:gridCol>
                <a:gridCol w="2019242">
                  <a:extLst>
                    <a:ext uri="{9D8B030D-6E8A-4147-A177-3AD203B41FA5}">
                      <a16:colId xmlns:a16="http://schemas.microsoft.com/office/drawing/2014/main" val="2689799922"/>
                    </a:ext>
                  </a:extLst>
                </a:gridCol>
              </a:tblGrid>
              <a:tr h="5027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version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Version 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9621656"/>
                  </a:ext>
                </a:extLst>
              </a:tr>
              <a:tr h="10321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 time frame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 start of the hospital to Oct 2016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 start of the hospital to Oct 2017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PDF file version of data for 15 In Patients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1329644"/>
                  </a:ext>
                </a:extLst>
              </a:tr>
              <a:tr h="12734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domains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Vital signs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Diagnosis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 the available data in the hospital database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 patient visits case report forms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7362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29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44624"/>
            <a:ext cx="2808312" cy="418058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status (1/7)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976" y="764704"/>
            <a:ext cx="5010150" cy="18097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18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2016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6" y="6525344"/>
            <a:ext cx="6768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https://public.tableau.com/views/04_patient_analysis_tablaeu/05bNoOfDis_agebox?:display_count=y&amp;: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425186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15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19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1196752"/>
            <a:ext cx="7234238" cy="36433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496" y="6525344"/>
            <a:ext cx="6768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https://public.tableau.com/views/04_patient_analysis_tablaeu/05bNoOfDis_agebox?:display_count=y&amp;: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5496" y="44624"/>
            <a:ext cx="2808312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sz="2400" dirty="0" smtClean="0"/>
              <a:t>Hospital status (2/7)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2016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425186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719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832" y="90872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analysis should be seen from a learning point of view, a framework for Ayurvedic EHR analysis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neutral view of the analysis – should not be taken as a criticism of the practices at the hospital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analysis is retrospective and should be used to improve the data standards, documentation practices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humble attempt to add to the already existing evidence base for Ayurveda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2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251520" y="11663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Disclaimer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73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20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854" y="2276872"/>
            <a:ext cx="3238500" cy="38290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496" y="6525344"/>
            <a:ext cx="6768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https://public.tableau.com/views/04_patient_analysis_tablaeu/05bNoOfDis_agebox?:display_count=y&amp;: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5496" y="44624"/>
            <a:ext cx="2808312" cy="418058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status (3/7)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2016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425186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80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21</a:t>
            </a:fld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878812"/>
            <a:ext cx="4529138" cy="3886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496" y="6525344"/>
            <a:ext cx="6768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https://public.tableau.com/views/04_patient_analysis_tablaeu/05bNoOfDis_agebox?:display_count=y&amp;: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5496" y="44624"/>
            <a:ext cx="2808312" cy="418058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status (4/7)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2016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425186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6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22</a:t>
            </a:fld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836712"/>
            <a:ext cx="4195763" cy="38719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496" y="6525344"/>
            <a:ext cx="6768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https://public.tableau.com/views/04_patient_analysis_tablaeu/05bNoOfDis_agebox?:display_count=y&amp;: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5496" y="44624"/>
            <a:ext cx="2808312" cy="418058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status (5/7)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2016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425186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81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23</a:t>
            </a:fld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80" y="504493"/>
            <a:ext cx="5772956" cy="354379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496" y="6525344"/>
            <a:ext cx="6768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https://public.tableau.com/views/04_patient_analysis_tablaeu/05bNoOfDis_agebox?:display_count=y&amp;: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5488" y="2659847"/>
            <a:ext cx="4961312" cy="2520667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5496" y="44624"/>
            <a:ext cx="2808312" cy="418058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status (6/7)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2016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425186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32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24</a:t>
            </a:fld>
            <a:endParaRPr lang="en-IN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19" y="1085304"/>
            <a:ext cx="5829300" cy="48291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496" y="6525344"/>
            <a:ext cx="6768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https://public.tableau.com/views/04_patient_analysis_tablaeu/05bNoOfDis_agebox?:display_count=y&amp;: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5496" y="44624"/>
            <a:ext cx="2808312" cy="418058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status (7/7)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2016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10746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42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25</a:t>
            </a:fld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496" y="130622"/>
            <a:ext cx="4104456" cy="692994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status: RMSD / Metabolic diseases (1/7)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504" y="6495147"/>
            <a:ext cx="7632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https://public.tableau.com/views/01RMSD_MET/01TotalPatRMSD_Metabolic?:display_count=y&amp;: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980728"/>
            <a:ext cx="8110538" cy="34432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2016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381425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6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26</a:t>
            </a:fld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496" y="130622"/>
            <a:ext cx="4104456" cy="418058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status: RMSD / Metabolic </a:t>
            </a:r>
            <a:r>
              <a:rPr lang="en-US" sz="2400" dirty="0"/>
              <a:t>diseases </a:t>
            </a:r>
            <a:r>
              <a:rPr lang="en-US" sz="2400" dirty="0" smtClean="0"/>
              <a:t>(2/7</a:t>
            </a:r>
            <a:r>
              <a:rPr lang="en-US" sz="2400" dirty="0"/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504" y="6495147"/>
            <a:ext cx="7632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https://public.tableau.com/views/01RMSD_MET/01TotalPatRMSD_Metabolic?:display_count=y&amp;: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579" y="908720"/>
            <a:ext cx="8067675" cy="36623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2016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044410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488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640652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27</a:t>
            </a:fld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496" y="130622"/>
            <a:ext cx="4104456" cy="418058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status: RMSD / Metabolic </a:t>
            </a:r>
            <a:r>
              <a:rPr lang="en-US" sz="2400" dirty="0"/>
              <a:t>diseases </a:t>
            </a:r>
            <a:r>
              <a:rPr lang="en-US" sz="2400" dirty="0" smtClean="0"/>
              <a:t>(3/7</a:t>
            </a:r>
            <a:r>
              <a:rPr lang="en-US" sz="2400" dirty="0"/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504" y="6495147"/>
            <a:ext cx="7632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https://public.tableau.com/views/01RMSD_MET/01TotalPatRMSD_Metabolic?:display_count=y&amp;: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884585"/>
            <a:ext cx="8639175" cy="3676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2016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20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28</a:t>
            </a:fld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496" y="130622"/>
            <a:ext cx="4104456" cy="418058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status: RMSD / Metabolic </a:t>
            </a:r>
            <a:r>
              <a:rPr lang="en-US" sz="2400" dirty="0"/>
              <a:t>diseases </a:t>
            </a:r>
            <a:r>
              <a:rPr lang="en-US" sz="2400" dirty="0" smtClean="0"/>
              <a:t>(4/7</a:t>
            </a:r>
            <a:r>
              <a:rPr lang="en-US" sz="2400" dirty="0"/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504" y="6495147"/>
            <a:ext cx="7632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https://public.tableau.com/views/01RMSD_MET/01TotalPatRMSD_Metabolic?:display_count=y&amp;: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908720"/>
            <a:ext cx="8077200" cy="36290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2016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594541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58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29</a:t>
            </a:fld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496" y="130622"/>
            <a:ext cx="4104456" cy="418058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status: RMSD / Metabolic diseases (5/7)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504" y="6495147"/>
            <a:ext cx="7632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https://public.tableau.com/views/01RMSD_MET/01TotalPatRMSD_Metabolic?:display_count=y&amp;: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196752"/>
            <a:ext cx="4076700" cy="3686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2016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234219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50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4536504" cy="562074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Ayurveda and its development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764704"/>
            <a:ext cx="8568952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Assumptions: </a:t>
            </a:r>
          </a:p>
          <a:p>
            <a:r>
              <a:rPr lang="en-US" sz="2400" dirty="0" smtClean="0"/>
              <a:t>Conceptual </a:t>
            </a:r>
            <a:r>
              <a:rPr lang="en-US" sz="2400" dirty="0" smtClean="0"/>
              <a:t>developments: everyday </a:t>
            </a:r>
            <a:r>
              <a:rPr lang="en-US" sz="2400" dirty="0"/>
              <a:t>observations and basic laws of </a:t>
            </a:r>
            <a:r>
              <a:rPr lang="en-US" sz="2400" dirty="0" smtClean="0"/>
              <a:t>nature (real world experience)</a:t>
            </a:r>
            <a:endParaRPr lang="en-US" sz="2400" dirty="0" smtClean="0"/>
          </a:p>
          <a:p>
            <a:r>
              <a:rPr lang="en-US" sz="2400" dirty="0" smtClean="0"/>
              <a:t>Necessary adjustments as </a:t>
            </a:r>
            <a:r>
              <a:rPr lang="en-US" sz="2400" dirty="0"/>
              <a:t>per the passage of time based on observations and </a:t>
            </a:r>
            <a:r>
              <a:rPr lang="en-US" sz="2400" dirty="0"/>
              <a:t>experiences (real world experience)</a:t>
            </a:r>
            <a:endParaRPr lang="en-US" sz="2400" dirty="0" smtClean="0"/>
          </a:p>
          <a:p>
            <a:r>
              <a:rPr lang="en-US" sz="2400" dirty="0" smtClean="0"/>
              <a:t>Ayurveda is </a:t>
            </a:r>
            <a:r>
              <a:rPr lang="en-US" sz="2400" dirty="0"/>
              <a:t>practiced more in clinics </a:t>
            </a:r>
            <a:r>
              <a:rPr lang="en-US" sz="2400" dirty="0"/>
              <a:t>(real world experience) than </a:t>
            </a:r>
            <a:r>
              <a:rPr lang="en-US" sz="2400" dirty="0"/>
              <a:t>in clinical research setting, </a:t>
            </a:r>
            <a:endParaRPr lang="en-US" sz="2400" dirty="0" smtClean="0"/>
          </a:p>
          <a:p>
            <a:r>
              <a:rPr lang="en-US" sz="2400" dirty="0" smtClean="0"/>
              <a:t>No </a:t>
            </a:r>
            <a:r>
              <a:rPr lang="en-US" sz="2400" dirty="0"/>
              <a:t>artificial restrictions </a:t>
            </a:r>
            <a:endParaRPr lang="en-US" sz="2400" dirty="0" smtClean="0"/>
          </a:p>
          <a:p>
            <a:pPr lvl="1"/>
            <a:r>
              <a:rPr lang="en-US" sz="2400" dirty="0" smtClean="0"/>
              <a:t>on </a:t>
            </a:r>
            <a:r>
              <a:rPr lang="en-US" sz="2400" dirty="0"/>
              <a:t>usage of </a:t>
            </a:r>
            <a:r>
              <a:rPr lang="en-US" sz="2400" dirty="0" smtClean="0"/>
              <a:t>medicines </a:t>
            </a:r>
            <a:endParaRPr lang="en-US" sz="2400" dirty="0" smtClean="0"/>
          </a:p>
          <a:p>
            <a:pPr lvl="1"/>
            <a:r>
              <a:rPr lang="en-US" sz="2400" dirty="0" smtClean="0"/>
              <a:t>duration </a:t>
            </a:r>
            <a:r>
              <a:rPr lang="en-US" sz="2400" dirty="0"/>
              <a:t>of treatment or </a:t>
            </a:r>
            <a:endParaRPr lang="en-US" sz="2400" dirty="0" smtClean="0"/>
          </a:p>
          <a:p>
            <a:pPr lvl="1"/>
            <a:r>
              <a:rPr lang="en-US" sz="2400" dirty="0" smtClean="0"/>
              <a:t>type </a:t>
            </a:r>
            <a:r>
              <a:rPr lang="en-US" sz="2400" dirty="0"/>
              <a:t>of patients to </a:t>
            </a:r>
            <a:r>
              <a:rPr lang="en-US" sz="2400" dirty="0" smtClean="0"/>
              <a:t>treat</a:t>
            </a:r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A big challenge </a:t>
            </a:r>
            <a:r>
              <a:rPr lang="en-US" sz="2400" dirty="0"/>
              <a:t>in a protocol driven clinical trial </a:t>
            </a:r>
            <a:r>
              <a:rPr lang="en-US" sz="2400" dirty="0" smtClean="0"/>
              <a:t>setting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3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5496" y="6567155"/>
            <a:ext cx="66247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imminent thought leaders in the field of </a:t>
            </a: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ayurveda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124450" y="1164099"/>
            <a:ext cx="154404" cy="207501"/>
          </a:xfrm>
          <a:custGeom>
            <a:avLst/>
            <a:gdLst>
              <a:gd name="connsiteX0" fmla="*/ 0 w 154404"/>
              <a:gd name="connsiteY0" fmla="*/ 207501 h 207501"/>
              <a:gd name="connsiteX1" fmla="*/ 19050 w 154404"/>
              <a:gd name="connsiteY1" fmla="*/ 159876 h 207501"/>
              <a:gd name="connsiteX2" fmla="*/ 47625 w 154404"/>
              <a:gd name="connsiteY2" fmla="*/ 131301 h 207501"/>
              <a:gd name="connsiteX3" fmla="*/ 57150 w 154404"/>
              <a:gd name="connsiteY3" fmla="*/ 93201 h 207501"/>
              <a:gd name="connsiteX4" fmla="*/ 66675 w 154404"/>
              <a:gd name="connsiteY4" fmla="*/ 64626 h 207501"/>
              <a:gd name="connsiteX5" fmla="*/ 95250 w 154404"/>
              <a:gd name="connsiteY5" fmla="*/ 36051 h 207501"/>
              <a:gd name="connsiteX6" fmla="*/ 104775 w 154404"/>
              <a:gd name="connsiteY6" fmla="*/ 112251 h 207501"/>
              <a:gd name="connsiteX7" fmla="*/ 114300 w 154404"/>
              <a:gd name="connsiteY7" fmla="*/ 140826 h 207501"/>
              <a:gd name="connsiteX8" fmla="*/ 142875 w 154404"/>
              <a:gd name="connsiteY8" fmla="*/ 150351 h 207501"/>
              <a:gd name="connsiteX9" fmla="*/ 142875 w 154404"/>
              <a:gd name="connsiteY9" fmla="*/ 178926 h 20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404" h="207501">
                <a:moveTo>
                  <a:pt x="0" y="207501"/>
                </a:moveTo>
                <a:cubicBezTo>
                  <a:pt x="6350" y="191626"/>
                  <a:pt x="9988" y="174375"/>
                  <a:pt x="19050" y="159876"/>
                </a:cubicBezTo>
                <a:cubicBezTo>
                  <a:pt x="26189" y="148453"/>
                  <a:pt x="40942" y="142997"/>
                  <a:pt x="47625" y="131301"/>
                </a:cubicBezTo>
                <a:cubicBezTo>
                  <a:pt x="54120" y="119935"/>
                  <a:pt x="53554" y="105788"/>
                  <a:pt x="57150" y="93201"/>
                </a:cubicBezTo>
                <a:cubicBezTo>
                  <a:pt x="59908" y="83547"/>
                  <a:pt x="61799" y="73403"/>
                  <a:pt x="66675" y="64626"/>
                </a:cubicBezTo>
                <a:cubicBezTo>
                  <a:pt x="121262" y="-33630"/>
                  <a:pt x="107228" y="118"/>
                  <a:pt x="95250" y="36051"/>
                </a:cubicBezTo>
                <a:cubicBezTo>
                  <a:pt x="98425" y="61451"/>
                  <a:pt x="100196" y="87066"/>
                  <a:pt x="104775" y="112251"/>
                </a:cubicBezTo>
                <a:cubicBezTo>
                  <a:pt x="106571" y="122129"/>
                  <a:pt x="107200" y="133726"/>
                  <a:pt x="114300" y="140826"/>
                </a:cubicBezTo>
                <a:cubicBezTo>
                  <a:pt x="121400" y="147926"/>
                  <a:pt x="133350" y="147176"/>
                  <a:pt x="142875" y="150351"/>
                </a:cubicBezTo>
                <a:cubicBezTo>
                  <a:pt x="153404" y="181938"/>
                  <a:pt x="162440" y="178926"/>
                  <a:pt x="142875" y="178926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24450" y="908720"/>
            <a:ext cx="74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7943850" y="2095500"/>
            <a:ext cx="371475" cy="248912"/>
          </a:xfrm>
          <a:custGeom>
            <a:avLst/>
            <a:gdLst>
              <a:gd name="connsiteX0" fmla="*/ 0 w 371475"/>
              <a:gd name="connsiteY0" fmla="*/ 0 h 248912"/>
              <a:gd name="connsiteX1" fmla="*/ 85725 w 371475"/>
              <a:gd name="connsiteY1" fmla="*/ 28575 h 248912"/>
              <a:gd name="connsiteX2" fmla="*/ 114300 w 371475"/>
              <a:gd name="connsiteY2" fmla="*/ 38100 h 248912"/>
              <a:gd name="connsiteX3" fmla="*/ 142875 w 371475"/>
              <a:gd name="connsiteY3" fmla="*/ 47625 h 248912"/>
              <a:gd name="connsiteX4" fmla="*/ 219075 w 371475"/>
              <a:gd name="connsiteY4" fmla="*/ 76200 h 248912"/>
              <a:gd name="connsiteX5" fmla="*/ 257175 w 371475"/>
              <a:gd name="connsiteY5" fmla="*/ 85725 h 248912"/>
              <a:gd name="connsiteX6" fmla="*/ 314325 w 371475"/>
              <a:gd name="connsiteY6" fmla="*/ 114300 h 248912"/>
              <a:gd name="connsiteX7" fmla="*/ 371475 w 371475"/>
              <a:gd name="connsiteY7" fmla="*/ 133350 h 248912"/>
              <a:gd name="connsiteX8" fmla="*/ 352425 w 371475"/>
              <a:gd name="connsiteY8" fmla="*/ 161925 h 248912"/>
              <a:gd name="connsiteX9" fmla="*/ 323850 w 371475"/>
              <a:gd name="connsiteY9" fmla="*/ 171450 h 248912"/>
              <a:gd name="connsiteX10" fmla="*/ 238125 w 371475"/>
              <a:gd name="connsiteY10" fmla="*/ 180975 h 248912"/>
              <a:gd name="connsiteX11" fmla="*/ 200025 w 371475"/>
              <a:gd name="connsiteY11" fmla="*/ 200025 h 248912"/>
              <a:gd name="connsiteX12" fmla="*/ 85725 w 371475"/>
              <a:gd name="connsiteY12" fmla="*/ 209550 h 248912"/>
              <a:gd name="connsiteX13" fmla="*/ 76200 w 371475"/>
              <a:gd name="connsiteY13" fmla="*/ 247650 h 248912"/>
              <a:gd name="connsiteX14" fmla="*/ 66675 w 371475"/>
              <a:gd name="connsiteY14" fmla="*/ 247650 h 24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1475" h="248912">
                <a:moveTo>
                  <a:pt x="0" y="0"/>
                </a:moveTo>
                <a:lnTo>
                  <a:pt x="85725" y="28575"/>
                </a:lnTo>
                <a:lnTo>
                  <a:pt x="114300" y="38100"/>
                </a:lnTo>
                <a:cubicBezTo>
                  <a:pt x="123825" y="41275"/>
                  <a:pt x="133553" y="43896"/>
                  <a:pt x="142875" y="47625"/>
                </a:cubicBezTo>
                <a:cubicBezTo>
                  <a:pt x="168037" y="57690"/>
                  <a:pt x="192944" y="68734"/>
                  <a:pt x="219075" y="76200"/>
                </a:cubicBezTo>
                <a:cubicBezTo>
                  <a:pt x="231662" y="79796"/>
                  <a:pt x="244588" y="82129"/>
                  <a:pt x="257175" y="85725"/>
                </a:cubicBezTo>
                <a:cubicBezTo>
                  <a:pt x="330124" y="106568"/>
                  <a:pt x="239184" y="80904"/>
                  <a:pt x="314325" y="114300"/>
                </a:cubicBezTo>
                <a:cubicBezTo>
                  <a:pt x="332675" y="122455"/>
                  <a:pt x="371475" y="133350"/>
                  <a:pt x="371475" y="133350"/>
                </a:cubicBezTo>
                <a:cubicBezTo>
                  <a:pt x="365125" y="142875"/>
                  <a:pt x="361364" y="154774"/>
                  <a:pt x="352425" y="161925"/>
                </a:cubicBezTo>
                <a:cubicBezTo>
                  <a:pt x="344585" y="168197"/>
                  <a:pt x="333754" y="169799"/>
                  <a:pt x="323850" y="171450"/>
                </a:cubicBezTo>
                <a:cubicBezTo>
                  <a:pt x="295490" y="176177"/>
                  <a:pt x="266700" y="177800"/>
                  <a:pt x="238125" y="180975"/>
                </a:cubicBezTo>
                <a:cubicBezTo>
                  <a:pt x="225425" y="187325"/>
                  <a:pt x="213981" y="197408"/>
                  <a:pt x="200025" y="200025"/>
                </a:cubicBezTo>
                <a:cubicBezTo>
                  <a:pt x="162448" y="207071"/>
                  <a:pt x="121409" y="195825"/>
                  <a:pt x="85725" y="209550"/>
                </a:cubicBezTo>
                <a:cubicBezTo>
                  <a:pt x="73507" y="214249"/>
                  <a:pt x="82054" y="235941"/>
                  <a:pt x="76200" y="247650"/>
                </a:cubicBezTo>
                <a:cubicBezTo>
                  <a:pt x="74780" y="250490"/>
                  <a:pt x="69850" y="247650"/>
                  <a:pt x="66675" y="24765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92802" y="2051556"/>
            <a:ext cx="74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405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30</a:t>
            </a:fld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496" y="130622"/>
            <a:ext cx="4104456" cy="418058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status: RMSD / Metabolic diseases (6/7)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504" y="6495147"/>
            <a:ext cx="7632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https://public.tableau.com/views/01RMSD_MET/01TotalPatRMSD_Metabolic?:display_count=y&amp;: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605508"/>
            <a:ext cx="8991600" cy="3695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2016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01754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75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508123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31</a:t>
            </a:fld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496" y="130622"/>
            <a:ext cx="4104456" cy="418058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status: RMSD / Metabolic diseases (7/7)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504" y="6495147"/>
            <a:ext cx="7632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https://public.tableau.com/views/01RMSD_MET/01TotalPatRMSD_Metabolic?:display_count=y&amp;: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908720"/>
            <a:ext cx="8524875" cy="37099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2016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79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32</a:t>
            </a:fld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07504" y="6525343"/>
            <a:ext cx="63367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https://public.tableau.com/views/01SQL_Dis_Med_Ser/MedicineByDay?:display_count=y&amp;:</a:t>
            </a:r>
            <a:r>
              <a:rPr lang="en-US" sz="1000" dirty="0" smtClean="0">
                <a:hlinkClick r:id="rId2"/>
              </a:rPr>
              <a:t>origin=viz_share_link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35496" y="44624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RMSD and Metabolic disease group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(3/9)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283568"/>
            <a:ext cx="8991600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178477"/>
              </p:ext>
            </p:extLst>
          </p:nvPr>
        </p:nvGraphicFramePr>
        <p:xfrm>
          <a:off x="8498532" y="531778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36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33</a:t>
            </a:fld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07504" y="6525343"/>
            <a:ext cx="63367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https://public.tableau.com/views/01SQL_Dis_Med_Ser/MedicineByDay?:display_count=y&amp;:</a:t>
            </a:r>
            <a:r>
              <a:rPr lang="en-US" sz="1000" dirty="0" smtClean="0">
                <a:hlinkClick r:id="rId2"/>
              </a:rPr>
              <a:t>origin=viz_share_link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35496" y="44624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RMSD and Metabolic disease group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(4/9)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70" y="1196752"/>
            <a:ext cx="8986838" cy="36004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665864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227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34</a:t>
            </a:fld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07504" y="6525343"/>
            <a:ext cx="63367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https://public.tableau.com/views/01SQL_Dis_Med_Ser/MedicineByDay?:display_count=y&amp;:</a:t>
            </a:r>
            <a:r>
              <a:rPr lang="en-US" sz="1000" dirty="0" smtClean="0">
                <a:hlinkClick r:id="rId2"/>
              </a:rPr>
              <a:t>origin=viz_share_link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35496" y="44624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RMSD and Metabolic disease group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(5/9)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764704"/>
            <a:ext cx="6229350" cy="54506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872184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91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35</a:t>
            </a:fld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07504" y="6525343"/>
            <a:ext cx="63367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https://public.tableau.com/views/01SQL_Dis_Med_Ser/MedicineByDay?:display_count=y&amp;:</a:t>
            </a:r>
            <a:r>
              <a:rPr lang="en-US" sz="1000" dirty="0" smtClean="0">
                <a:hlinkClick r:id="rId2"/>
              </a:rPr>
              <a:t>origin=viz_share_link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35496" y="44624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RMSD and Metabolic disease group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(6/9)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27" y="908720"/>
            <a:ext cx="8072914" cy="39081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616019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91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36</a:t>
            </a:fld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07504" y="6525343"/>
            <a:ext cx="63367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https://public.tableau.com/views/01SQL_Dis_Med_Ser/MedicineByDay?:display_count=y&amp;:</a:t>
            </a:r>
            <a:r>
              <a:rPr lang="en-US" sz="1000" dirty="0" smtClean="0">
                <a:hlinkClick r:id="rId2"/>
              </a:rPr>
              <a:t>origin=viz_share_link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35496" y="44624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RMSD and Metabolic disease group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(7/9)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764704"/>
            <a:ext cx="8624411" cy="47858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694442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07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37</a:t>
            </a:fld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07504" y="6525343"/>
            <a:ext cx="63367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https://public.tableau.com/views/01SQL_Dis_Med_Ser/MedicineByDay?:display_count=y&amp;:</a:t>
            </a:r>
            <a:r>
              <a:rPr lang="en-US" sz="1000" dirty="0" smtClean="0">
                <a:hlinkClick r:id="rId2"/>
              </a:rPr>
              <a:t>origin=viz_share_link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35496" y="44624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RMSD and Metabolic disease group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(8/9)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690955"/>
            <a:ext cx="7943850" cy="548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619791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87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38</a:t>
            </a:fld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07504" y="6525343"/>
            <a:ext cx="63367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https://public.tableau.com/views/01SQL_Dis_Med_Ser/MedicineByDay?:display_count=y&amp;:</a:t>
            </a:r>
            <a:r>
              <a:rPr lang="en-US" sz="1000" dirty="0" smtClean="0">
                <a:hlinkClick r:id="rId2"/>
              </a:rPr>
              <a:t>origin=viz_share_link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35496" y="44624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RMSD and Metabolic disease group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(9/9)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980728"/>
            <a:ext cx="8939213" cy="3648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084575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729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50602"/>
            <a:ext cx="3538736" cy="778098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view of number of patients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777D-3D7E-4098-87B9-F0BD66693DB0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357" y="1268760"/>
            <a:ext cx="5017747" cy="47525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4515" y="1700808"/>
            <a:ext cx="2850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visiting on each day, details of visits displayed in the tooltip maximizing the usage of space</a:t>
            </a:r>
          </a:p>
          <a:p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Supporting data to design availability of people on shifts on week days and week ends</a:t>
            </a:r>
            <a:endParaRPr lang="en-IN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4" y="6453336"/>
            <a:ext cx="6840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https://public.tableau.com/views/04_calendar_view/Sheet1?:display_count=y&amp;: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2016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411095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42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" y="2070939"/>
            <a:ext cx="2244502" cy="306220"/>
          </a:xfrm>
        </p:spPr>
        <p:txBody>
          <a:bodyPr>
            <a:normAutofit fontScale="90000"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a patient to ...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0032" y="4509120"/>
            <a:ext cx="4136099" cy="208823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insights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insights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research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ideas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/>
              <a:t>Based on R</a:t>
            </a:r>
            <a:r>
              <a:rPr lang="en-US" sz="2000" dirty="0" smtClean="0"/>
              <a:t>eal </a:t>
            </a:r>
            <a:r>
              <a:rPr lang="en-US" sz="2000" dirty="0"/>
              <a:t>world </a:t>
            </a:r>
            <a:r>
              <a:rPr lang="en-US" sz="2000" dirty="0" smtClean="0"/>
              <a:t>experience</a:t>
            </a:r>
            <a:endParaRPr lang="en-US" dirty="0"/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4104BD6A-D98C-43D1-B699-6CD60B7B8EED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/>
              <a:t>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7744" y="5949280"/>
            <a:ext cx="103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95250" y="2420888"/>
            <a:ext cx="4527210" cy="4383974"/>
            <a:chOff x="95250" y="1451611"/>
            <a:chExt cx="4527210" cy="438397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50" y="1451611"/>
              <a:ext cx="3257550" cy="27717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6460" y="3433770"/>
              <a:ext cx="2646000" cy="1072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2142" y="4573335"/>
              <a:ext cx="3588638" cy="1262250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>
              <a:off x="4027169" y="4522607"/>
              <a:ext cx="544831" cy="3133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67744" y="5733256"/>
              <a:ext cx="1085056" cy="102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70520" y="476672"/>
            <a:ext cx="6949752" cy="15398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 smtClean="0"/>
              <a:t>Reasonably</a:t>
            </a:r>
            <a:r>
              <a:rPr lang="en-US" sz="1800" dirty="0" smtClean="0"/>
              <a:t> large Ayurvedic electronic databases operational since 2011</a:t>
            </a:r>
          </a:p>
          <a:p>
            <a:r>
              <a:rPr lang="en-US" sz="1800" dirty="0" smtClean="0"/>
              <a:t>Total number of patients treated </a:t>
            </a:r>
            <a:r>
              <a:rPr lang="en-US" sz="1800" dirty="0" smtClean="0"/>
              <a:t>more than </a:t>
            </a:r>
            <a:r>
              <a:rPr lang="en-US" sz="1800" dirty="0" smtClean="0"/>
              <a:t>50,000</a:t>
            </a:r>
            <a:endParaRPr lang="en-US" sz="1800" dirty="0" smtClean="0"/>
          </a:p>
          <a:p>
            <a:pPr lvl="1"/>
            <a:r>
              <a:rPr lang="en-US" sz="1500" dirty="0" smtClean="0"/>
              <a:t>Out patients = ~45,000</a:t>
            </a:r>
          </a:p>
          <a:p>
            <a:pPr lvl="1"/>
            <a:r>
              <a:rPr lang="en-US" sz="1500" dirty="0" smtClean="0"/>
              <a:t>In patients = ~7,000 (* some patients are both Out patient / in patient)</a:t>
            </a:r>
          </a:p>
          <a:p>
            <a:r>
              <a:rPr lang="en-US" sz="1800" dirty="0" smtClean="0"/>
              <a:t>~1,70,000 out patient visits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39952" y="2021456"/>
            <a:ext cx="4736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from more than 50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than 900 disease conditions treated,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than 3000 medicines / services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Ayurvedic Clinical Dictionary for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diagnosis</a:t>
            </a:r>
            <a:endParaRPr lang="en-US" sz="24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-36512" y="-71694"/>
            <a:ext cx="7886700" cy="548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400" dirty="0" smtClean="0"/>
              <a:t>TDU - IAIM Hospital database Bengaluru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24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55" y="50302"/>
            <a:ext cx="7362519" cy="411956"/>
          </a:xfrm>
        </p:spPr>
        <p:txBody>
          <a:bodyPr>
            <a:normAutofit fontScale="90000"/>
          </a:bodyPr>
          <a:lstStyle/>
          <a:p>
            <a:pPr algn="l"/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count of patients for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disease by month by gender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777D-3D7E-4098-87B9-F0BD66693DB0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61" y="1332548"/>
            <a:ext cx="4457700" cy="172402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239" y="3317312"/>
            <a:ext cx="2804922" cy="30175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9844" y="3946173"/>
            <a:ext cx="4457700" cy="16892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14108" y="1572442"/>
            <a:ext cx="358575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visual opens for each day, by clicking on “+” sign on the x-axis, showing the operational as well as scientific usefulness.</a:t>
            </a:r>
            <a:endParaRPr lang="en-IN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03620" y="2777490"/>
            <a:ext cx="249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I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variation, </a:t>
            </a:r>
          </a:p>
          <a:p>
            <a:pPr marL="257175" indent="-257175">
              <a:buFont typeface="+mj-lt"/>
              <a:buAutoNum type="arabicPeriod"/>
            </a:pPr>
            <a:r>
              <a:rPr lang="en-I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 wise variation, </a:t>
            </a:r>
          </a:p>
          <a:p>
            <a:pPr marL="257175" indent="-257175">
              <a:buFont typeface="+mj-lt"/>
              <a:buAutoNum type="arabicPeriod"/>
            </a:pPr>
            <a:r>
              <a:rPr lang="en-I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 variation</a:t>
            </a:r>
          </a:p>
          <a:p>
            <a:endParaRPr lang="en-IN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761" y="6356350"/>
            <a:ext cx="7935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https://public.tableau.com/shared/GXXZXKK29?:display_count=y&amp;: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2016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595201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67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00947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04" y="35476"/>
            <a:ext cx="2530624" cy="490066"/>
          </a:xfrm>
        </p:spPr>
        <p:txBody>
          <a:bodyPr>
            <a:normAutofit/>
          </a:bodyPr>
          <a:lstStyle/>
          <a:p>
            <a:pPr algn="l"/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Dosha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disease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41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07504" y="6415801"/>
            <a:ext cx="78488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https://public.tableau.com/views/Disease_by_dosha_type/Dosha_disease_unq_patient?:display_count=y&amp;: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08" y="1206797"/>
            <a:ext cx="8839200" cy="36623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2016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95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44624"/>
            <a:ext cx="3456384" cy="568711"/>
          </a:xfrm>
        </p:spPr>
        <p:txBody>
          <a:bodyPr>
            <a:noAutofit/>
          </a:bodyPr>
          <a:lstStyle/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assessment captured by CRFs 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patients by visit day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777D-3D7E-4098-87B9-F0BD66693DB0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536" y="1222439"/>
            <a:ext cx="7886700" cy="28598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4600" y="4391808"/>
            <a:ext cx="63583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for individual patient displayed by visit day</a:t>
            </a:r>
          </a:p>
        </p:txBody>
      </p:sp>
      <p:sp>
        <p:nvSpPr>
          <p:cNvPr id="3" name="Rectangle 2"/>
          <p:cNvSpPr/>
          <p:nvPr/>
        </p:nvSpPr>
        <p:spPr>
          <a:xfrm>
            <a:off x="107504" y="6495147"/>
            <a:ext cx="71287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https://public.tableau.com/views/03_typesOfassessment/TypesOfassessments-StudyDay?:display_count=y&amp;: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592264"/>
              </p:ext>
            </p:extLst>
          </p:nvPr>
        </p:nvGraphicFramePr>
        <p:xfrm>
          <a:off x="7978080" y="5661173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" name="Worksheet" showAsIcon="1" r:id="rId5" imgW="914400" imgH="792360" progId="Excel.Sheet.8">
                  <p:embed/>
                </p:oleObj>
              </mc:Choice>
              <mc:Fallback>
                <p:oleObj name="Worksheet" showAsIcon="1" r:id="rId5" imgW="914400" imgH="79236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78080" y="5661173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692008" y="5281463"/>
            <a:ext cx="1344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Categorization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120986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0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42880"/>
            <a:ext cx="4248472" cy="441348"/>
          </a:xfrm>
        </p:spPr>
        <p:txBody>
          <a:bodyPr>
            <a:normAutofit fontScale="90000"/>
          </a:bodyPr>
          <a:lstStyle/>
          <a:p>
            <a:pPr algn="l"/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profile view of individual patient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 and medicine</a:t>
            </a: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777D-3D7E-4098-87B9-F0BD66693DB0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475" y="1608995"/>
            <a:ext cx="7886700" cy="30680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544" y="4834890"/>
            <a:ext cx="40854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 and medicine combined view</a:t>
            </a:r>
          </a:p>
        </p:txBody>
      </p:sp>
      <p:sp>
        <p:nvSpPr>
          <p:cNvPr id="3" name="Rectangle 2"/>
          <p:cNvSpPr/>
          <p:nvPr/>
        </p:nvSpPr>
        <p:spPr>
          <a:xfrm>
            <a:off x="107504" y="6475254"/>
            <a:ext cx="73112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https://public.tableau.com/shared/HCSMCRXYP?:display_count=y&amp;:origin=viz_share_link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793584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88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836712"/>
            <a:ext cx="3080385" cy="5303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261144"/>
            <a:ext cx="3051810" cy="48806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883766"/>
            <a:ext cx="2463165" cy="51606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44</a:t>
            </a:fld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07504" y="6381328"/>
            <a:ext cx="744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https://public.tableau.com/views/080_medicine_dis_all_met_rmsd_prop/Dashboard1?:display_count=y&amp;:origin=viz_share_link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https://public.tableau.com/views/080_medicine_dis_repeat_prop_cumulative/Dashboard1?:display_count=y&amp;: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origin=viz_share_link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496" y="-27384"/>
            <a:ext cx="5330874" cy="922168"/>
          </a:xfrm>
        </p:spPr>
        <p:txBody>
          <a:bodyPr>
            <a:normAutofit/>
          </a:bodyPr>
          <a:lstStyle/>
          <a:p>
            <a:pPr algn="l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reported diseases and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prescribed medicines for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patient by visit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263" y="1265907"/>
            <a:ext cx="3343275" cy="487489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850266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8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689945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1052736"/>
            <a:ext cx="9075420" cy="40862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496" y="44624"/>
            <a:ext cx="71643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</a:t>
            </a:r>
            <a:r>
              <a:rPr lang="en-US" sz="13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Madhumeha</a:t>
            </a:r>
            <a:r>
              <a:rPr lang="en-US" sz="13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additional diseases reported (1/2)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504" y="6207115"/>
            <a:ext cx="69127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https://public.tableau.com/views/Primary_disease_and_all_other_diseases/Dashboard2?:display_count=y&amp;: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2016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23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7504" y="44624"/>
            <a:ext cx="71643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Pandu and additional diseases reported (2/2)</a:t>
            </a:r>
            <a:endParaRPr 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504" y="6207115"/>
            <a:ext cx="69127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https://public.tableau.com/views/Primary_disease_and_all_other_diseases/Dashboard2?:display_count=y&amp;: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443829"/>
            <a:ext cx="8867775" cy="35671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680000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571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74443"/>
            <a:ext cx="4281678" cy="446245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post co-morbidities for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Prameha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456" y="1349025"/>
            <a:ext cx="6800816" cy="272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509120"/>
            <a:ext cx="4572000" cy="15465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1350" dirty="0" err="1"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Prameha</a:t>
            </a:r>
            <a:r>
              <a:rPr lang="en-US" sz="1350" dirty="0"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 has been reported by 1497 patients. Out of these 383 patients visit hospital within 1</a:t>
            </a:r>
            <a:r>
              <a:rPr lang="en-US" sz="1350" baseline="30000" dirty="0"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350" dirty="0"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 month, 231, 269, 167, 128, </a:t>
            </a:r>
            <a:r>
              <a:rPr lang="en-US" sz="1350" dirty="0" err="1"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350" dirty="0"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 are in the following time points.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350" dirty="0"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Other lines in the table provide details about diseases reported by these 1497 patients.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350" dirty="0"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Bottom section of the table provides information about the treatment details for these patients.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04" y="6495147"/>
            <a:ext cx="655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https://public.tableau.com/views/085_dis_1st_time_refCal_NodesEdges/Sheet1?:display_count=y&amp;: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18299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638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/>
          <p:cNvPicPr>
            <a:picLocks noGrp="1"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745" y="2210064"/>
            <a:ext cx="3586163" cy="269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12410" y="1954742"/>
            <a:ext cx="5617845" cy="2017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07504" y="-27384"/>
            <a:ext cx="4958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diseases and medicines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1886" y="600240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Amavaata</a:t>
            </a:r>
            <a:r>
              <a:rPr lang="en-US" sz="10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sz="1000" dirty="0">
                <a:solidFill>
                  <a:srgbClr val="0366D6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https://coursephd.github.io/nodediagram/A2_0/</a:t>
            </a:r>
            <a:r>
              <a:rPr lang="en-US" sz="10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br>
              <a:rPr lang="en-US" sz="10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Amavaata</a:t>
            </a:r>
            <a:r>
              <a:rPr lang="en-US" sz="10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period [</a:t>
            </a:r>
            <a:r>
              <a:rPr lang="en-US" sz="1000" dirty="0">
                <a:solidFill>
                  <a:srgbClr val="0366D6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https://coursephd.github.io/nodediagram/A2_0byperiod/</a:t>
            </a:r>
            <a:r>
              <a:rPr lang="en-US" sz="10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sz="1000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Prameha</a:t>
            </a:r>
            <a:r>
              <a:rPr lang="en-US" sz="10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sz="1000" dirty="0">
                <a:solidFill>
                  <a:srgbClr val="0366D6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https://coursephd.github.io/nodediagram/P5_0_Prameha/</a:t>
            </a:r>
            <a:r>
              <a:rPr lang="en-US" sz="10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br>
              <a:rPr lang="en-US" sz="10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Prameha</a:t>
            </a:r>
            <a:r>
              <a:rPr lang="en-US" sz="10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period [</a:t>
            </a:r>
            <a:r>
              <a:rPr lang="en-US" sz="1000" dirty="0">
                <a:solidFill>
                  <a:srgbClr val="0366D6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https://coursephd.github.io/nodediagram/P5_0_Pramehabyperiod/</a:t>
            </a:r>
            <a:r>
              <a:rPr lang="en-US" sz="10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1000" b="0" i="0" dirty="0">
              <a:solidFill>
                <a:srgbClr val="24292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801003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217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6369" y="1373460"/>
            <a:ext cx="4878572" cy="274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4993783" cy="446245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Circular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representation of disease and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medicine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co-occurrences, pre and post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370" y="4889754"/>
            <a:ext cx="33160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Co-occurrences of disease and medicine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Co-occurrences of disease and disease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20072" y="1171573"/>
            <a:ext cx="295232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Interpretation, Many green lines means: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greater chance of diseases reported by patients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greater chance of a medicine prescribed for a disease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077" y="3120454"/>
            <a:ext cx="4989910" cy="28467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12" y="6495147"/>
            <a:ext cx="81675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https://public.tableau.com/views/085_dis_count_edges_3rd_byPeriod02try/PrimaryDis_relatedDisMed2?:display_count=y&amp;: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077708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52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76" y="-27384"/>
            <a:ext cx="7886700" cy="1325563"/>
          </a:xfrm>
        </p:spPr>
        <p:txBody>
          <a:bodyPr/>
          <a:lstStyle/>
          <a:p>
            <a:r>
              <a:rPr lang="en-US" dirty="0" smtClean="0"/>
              <a:t>Goldmine of data should mined to gain </a:t>
            </a:r>
            <a:r>
              <a:rPr lang="en-US" dirty="0"/>
              <a:t>real world data knowledge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1520" y="1340768"/>
            <a:ext cx="7992888" cy="4351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solidFill>
                  <a:srgbClr val="1D2228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sz="2400" dirty="0">
                <a:solidFill>
                  <a:srgbClr val="1D2228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study targets the methodological and learning framework covering short, mid and long term influences in following </a:t>
            </a:r>
            <a:r>
              <a:rPr lang="en-US" sz="2400" dirty="0" smtClean="0">
                <a:solidFill>
                  <a:srgbClr val="1D2228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categories:</a:t>
            </a:r>
            <a:endParaRPr lang="en-US" dirty="0" smtClean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rgbClr val="1D2228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Hospital managements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rgbClr val="1D2228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Clinicians </a:t>
            </a:r>
            <a:r>
              <a:rPr lang="en-US" sz="2400" dirty="0">
                <a:solidFill>
                  <a:srgbClr val="1D2228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and patients</a:t>
            </a:r>
            <a:endParaRPr lang="en-US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1D2228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Universities and learning institutes – clinical communication, researchers to build vital evidence-base</a:t>
            </a:r>
            <a:endParaRPr lang="en-US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1D2228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Policy makers – AYUSH and relevant ministries</a:t>
            </a:r>
            <a:endParaRPr lang="en-US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1D2228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Healthcare providers - Ayurveda Healthcare systems, General healthcare systems</a:t>
            </a:r>
            <a:endParaRPr lang="en-US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0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50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80728"/>
            <a:ext cx="8921591" cy="38400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416" y="6495147"/>
            <a:ext cx="70148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https://public.tableau.com/views/DistanceMeasuresTimePeriod-086prgm/DiseaseMaxDist?:display_count=y&amp;: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6" y="44624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RMSD and Metabolic disease group analysis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 and Post analysis for disease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2160" y="-27384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57013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7504" y="4869160"/>
            <a:ext cx="38884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Disease trajectories are calculated as diseases reported chronologically for each reference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Pre-disease trajectory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Post-disease trajectory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67944" y="4904000"/>
            <a:ext cx="4680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Compare all trajectories using a mathematical distance (example used: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Jaccard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distance)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most similar distance Pre and Post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0: least similar, 1: most similar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Plot these as 0-0.25, 0.25-0.5, 0.5-0.75, 0.75-1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1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51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07504" y="6453336"/>
            <a:ext cx="69127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https://public.tableau.com/views/DistanceMeasures-Medicines/MedicineMaxDist?:display_count=y&amp;: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96" y="44624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RMSD and Metabolic disease group analysis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 and Post analysis for medicine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28" y="1457935"/>
            <a:ext cx="8863965" cy="38452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027246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903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1340768"/>
            <a:ext cx="4336441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52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35496" y="6453336"/>
            <a:ext cx="6174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https://public.tableau.com/views/300_radar_plot/Radar-Plot-trellis?:display_count=y&amp;: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origin=viz_share_link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github.com/coursephd/PostgreSQL/blob/master/300_radar_plot_tableu.R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4801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Radar plot: visualize many parameters of a disease to see similarity / dis-similarity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940213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4572000" y="1484784"/>
            <a:ext cx="4572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disease is visualized as a percentile for the following parameters:</a:t>
            </a:r>
          </a:p>
          <a:p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Distinct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patients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times a disease is reported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specific disease (chronological number of disease reported by a patient)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diseases before the specific disease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diseases after the specific disease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treatments before the specific disease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treatments after the specific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disease</a:t>
            </a:r>
          </a:p>
          <a:p>
            <a:pPr marL="228600" indent="-228600"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heptagon visualizes a disease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Differing shapes provide differences reported in the data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60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53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378768" y="6415800"/>
            <a:ext cx="70735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https://public.tableau.com/views/305_medicine_dur_by_dis/TreeMapDisMed-Parameter?:display_count=y&amp;: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origin=viz_share_link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4801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Disease and treatment relation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463725"/>
            <a:ext cx="5524500" cy="36671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222616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419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44624"/>
            <a:ext cx="3312368" cy="648072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Similar cases studies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786297"/>
            <a:ext cx="8229600" cy="1346560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Vrikka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roga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 of cancers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54</a:t>
            </a:fld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53597" y="2154164"/>
            <a:ext cx="69014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Vrikka</a:t>
            </a:r>
            <a:r>
              <a:rPr lang="en-US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1200" dirty="0" err="1">
                <a:latin typeface="Times" panose="02020603050405020304" pitchFamily="18" charset="0"/>
                <a:cs typeface="Times" panose="02020603050405020304" pitchFamily="18" charset="0"/>
              </a:rPr>
              <a:t>roga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 analysis:</a:t>
            </a:r>
          </a:p>
          <a:p>
            <a:r>
              <a:rPr lang="en-US" sz="1000" dirty="0" smtClean="0">
                <a:latin typeface="Times" panose="02020603050405020304" pitchFamily="18" charset="0"/>
                <a:cs typeface="Times" panose="02020603050405020304" pitchFamily="18" charset="0"/>
                <a:hlinkClick r:id="rId2"/>
              </a:rPr>
              <a:t>https</a:t>
            </a:r>
            <a:r>
              <a:rPr lang="en-US" sz="1000" dirty="0">
                <a:latin typeface="Times" panose="02020603050405020304" pitchFamily="18" charset="0"/>
                <a:cs typeface="Times" panose="02020603050405020304" pitchFamily="18" charset="0"/>
                <a:hlinkClick r:id="rId2"/>
              </a:rPr>
              <a:t>://public.tableau.com/views/01VrikkaRoga_SQL_Dis_Med_Ser/Vrikka_patients?:display_count=y&amp;:origin=viz_share_link</a:t>
            </a:r>
          </a:p>
          <a:p>
            <a:r>
              <a:rPr lang="en-US" sz="1000" dirty="0" smtClean="0">
                <a:latin typeface="Times" panose="02020603050405020304" pitchFamily="18" charset="0"/>
                <a:cs typeface="Times" panose="02020603050405020304" pitchFamily="18" charset="0"/>
                <a:hlinkClick r:id="rId2"/>
              </a:rPr>
              <a:t>https://public.tableau.com/views/01VrikkaRoga_Before_After/Sheet1?:display_count=y&amp;:origin=viz_share_link</a:t>
            </a:r>
            <a:endParaRPr lang="en-US" sz="10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0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000" dirty="0" smtClean="0">
                <a:latin typeface="Times" panose="02020603050405020304" pitchFamily="18" charset="0"/>
                <a:cs typeface="Times" panose="02020603050405020304" pitchFamily="18" charset="0"/>
              </a:rPr>
              <a:t>Cancer analysis:</a:t>
            </a:r>
          </a:p>
          <a:p>
            <a:r>
              <a:rPr lang="en-US" sz="1000" dirty="0">
                <a:latin typeface="Times" panose="02020603050405020304" pitchFamily="18" charset="0"/>
                <a:cs typeface="Times" panose="02020603050405020304" pitchFamily="18" charset="0"/>
                <a:hlinkClick r:id="rId3"/>
              </a:rPr>
              <a:t>https://public.tableau.com/views/01Cancer_SQL_Dis_Med_Ser/Cancer_patients?:display_count=y&amp;:origin=viz_share_link</a:t>
            </a:r>
          </a:p>
          <a:p>
            <a:r>
              <a:rPr lang="en-US" sz="1000" dirty="0" smtClean="0">
                <a:latin typeface="Times" panose="02020603050405020304" pitchFamily="18" charset="0"/>
                <a:cs typeface="Times" panose="02020603050405020304" pitchFamily="18" charset="0"/>
                <a:hlinkClick r:id="rId3"/>
              </a:rPr>
              <a:t>https</a:t>
            </a:r>
            <a:r>
              <a:rPr lang="en-US" sz="1000" dirty="0">
                <a:latin typeface="Times" panose="02020603050405020304" pitchFamily="18" charset="0"/>
                <a:cs typeface="Times" panose="02020603050405020304" pitchFamily="18" charset="0"/>
                <a:hlinkClick r:id="rId3"/>
              </a:rPr>
              <a:t>://public.tableau.com/views/01Cancer_Before_After/Sheet1?:display_count=y&amp;:</a:t>
            </a:r>
            <a:r>
              <a:rPr lang="en-US" sz="1000" dirty="0" smtClean="0">
                <a:latin typeface="Times" panose="02020603050405020304" pitchFamily="18" charset="0"/>
                <a:cs typeface="Times" panose="02020603050405020304" pitchFamily="18" charset="0"/>
                <a:hlinkClick r:id="rId3"/>
              </a:rPr>
              <a:t>origin=viz_share_link</a:t>
            </a:r>
            <a:endParaRPr lang="en-US" sz="1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11725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37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-99392"/>
            <a:ext cx="3240360" cy="620688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Comorbidity analysis (1/2)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54868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and epidemiological studies indicate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that disease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comorbidities have a great impact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evolution of health status,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appropriate treatments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health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Comorbidity analysis can be carried out based on EHR data: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 Data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Diagnosis Data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Admission Data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Index Disease Data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55</a:t>
            </a:fld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5496" y="6495147"/>
            <a:ext cx="54726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to the R package: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comoRbidity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5032588"/>
            <a:ext cx="1977390" cy="1348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5013176"/>
            <a:ext cx="1817370" cy="15316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5000198"/>
            <a:ext cx="1958340" cy="17411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415" y="4976961"/>
            <a:ext cx="1266825" cy="7381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97271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25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56</a:t>
            </a:fld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5496" y="6567155"/>
            <a:ext cx="54726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to the R package: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comoRbidity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644699"/>
              </p:ext>
            </p:extLst>
          </p:nvPr>
        </p:nvGraphicFramePr>
        <p:xfrm>
          <a:off x="251520" y="562312"/>
          <a:ext cx="8712968" cy="6035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56484">
                  <a:extLst>
                    <a:ext uri="{9D8B030D-6E8A-4147-A177-3AD203B41FA5}">
                      <a16:colId xmlns:a16="http://schemas.microsoft.com/office/drawing/2014/main" val="3161584566"/>
                    </a:ext>
                  </a:extLst>
                </a:gridCol>
                <a:gridCol w="4356484">
                  <a:extLst>
                    <a:ext uri="{9D8B030D-6E8A-4147-A177-3AD203B41FA5}">
                      <a16:colId xmlns:a16="http://schemas.microsoft.com/office/drawing/2014/main" val="1270657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875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048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715115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52" y="620688"/>
            <a:ext cx="3657917" cy="19299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523" y="603307"/>
            <a:ext cx="3657917" cy="19299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69" y="2614866"/>
            <a:ext cx="3657917" cy="19299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365" y="2646740"/>
            <a:ext cx="3657917" cy="19299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4653136"/>
            <a:ext cx="3657917" cy="19299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2365" y="4635992"/>
            <a:ext cx="3657917" cy="1929932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5496" y="-99392"/>
            <a:ext cx="3240360" cy="620688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Comorbidity analysis (2/2)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508944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18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3970784" cy="490066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Parkinson Disease data analysis – case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series (1/2)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775245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1: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400" dirty="0" smtClean="0"/>
              <a:t>“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 series”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real clinical practice, IAIM hospital from 2011 to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database covers more than 300 patients deemed to be PD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them inaccurately classified as "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kampa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patients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 could be explained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diagnosing the patients correctly (some frequency counts already shown for V2.34.0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explain about the Not PD, PD and PD+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Section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"Number of patients with diagnosis type and gender" -- provides insights on male, female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Males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almost 2 times of females.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this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natural course of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disease?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3: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the duration of illness: Patients in PD and PD+ categories have similar mean and median years of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illness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Duration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follow-up for PD patients is more than for PD+ patients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Female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 patients are coming for longer median duration than the male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patients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Duration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depicted in terms of number of visits as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well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57</a:t>
            </a:fld>
            <a:endParaRPr lang="en-IN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556436"/>
              </p:ext>
            </p:extLst>
          </p:nvPr>
        </p:nvGraphicFramePr>
        <p:xfrm>
          <a:off x="7020272" y="577321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" name="Document" showAsIcon="1" r:id="rId3" imgW="914400" imgH="792360" progId="Word.Document.12">
                  <p:embed/>
                </p:oleObj>
              </mc:Choice>
              <mc:Fallback>
                <p:oleObj name="Document" showAsIcon="1" r:id="rId3" imgW="914400" imgH="7923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20272" y="577321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940152" y="0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June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136020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8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775245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Section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4: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18 patients who are categorized into PD and PD+ having UPDRS score. We will need to explain why only for 18 patients UPDRS score captured, in order avoid any questions on any kind of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bias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Section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parameters baseline, final value, and change from baseline are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calculated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8 onwards the document: Baseline values for PD patients are lower than that for PD+ patients (~15 vs. ~40), in both the groups, some reduction is shown in the final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Change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baseline &lt; 0 is improvement, &gt; 0 is deterioration, = 0 is no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 UPDRS shows some reduction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 Tremors / functional score do not reduce for PD patients, but for PD+ patient they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 Rigidity reduces for PD patients, and remain almost similar for PD+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Section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6: 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13: status of medications and corresponding scores out these 18 patients. 5 patients who are drug naive should be explained as Patients directly opting for Ayurvedic treatment.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patients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whom drug was reduced need to be explained as special cases. Is it possible to explain for how long the drug was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reduced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Section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7: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multiple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baseline values for all the UPDRS, tremors, functional scores, etc. then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plots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58</a:t>
            </a:fld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3970784" cy="490066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Parkinson Disease data analysis – case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series (2/2)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0152" y="0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June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571578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5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-27384"/>
            <a:ext cx="5375041" cy="431603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15 diseases </a:t>
            </a:r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treated</a:t>
            </a:r>
            <a:endParaRPr lang="en-US" sz="27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255385"/>
              </p:ext>
            </p:extLst>
          </p:nvPr>
        </p:nvGraphicFramePr>
        <p:xfrm>
          <a:off x="179512" y="1196752"/>
          <a:ext cx="7426699" cy="5184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3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9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6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6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Disease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Grand Total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Vatavyadhi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Sandhigata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vaata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3577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2339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1238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Vatavyadhi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2783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1507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1276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Vatavyadhi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Gridhrasee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2034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1055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979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Vatavyadhi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Avabaahuka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1482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865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617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Amlapitta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1429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628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801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Prameha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1375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585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790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Shvaasa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1228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543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685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Netra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Roga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1120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516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604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Madhumeha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1063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369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694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Staanabhedana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Shoola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Katee</a:t>
                      </a: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Shoola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978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494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484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Sthaulya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831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487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344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Greeva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Graha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821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399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Kaasa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814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410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404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Staanabhedana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Graha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– </a:t>
                      </a: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Katee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Graha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796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363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433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Kshudra</a:t>
                      </a:r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Roga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725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378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347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211960" y="544905"/>
            <a:ext cx="32731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traditional diseases appear on the list of most frequent diseases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0152" y="0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2016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184796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755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144001"/>
            <a:ext cx="3744416" cy="548695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generators and </a:t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/>
              <a:t>Information users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542501"/>
              </p:ext>
            </p:extLst>
          </p:nvPr>
        </p:nvGraphicFramePr>
        <p:xfrm>
          <a:off x="-1836712" y="145043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6</a:t>
            </a:fld>
            <a:endParaRPr lang="en-IN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2361286"/>
              </p:ext>
            </p:extLst>
          </p:nvPr>
        </p:nvGraphicFramePr>
        <p:xfrm>
          <a:off x="3779912" y="2227535"/>
          <a:ext cx="5796136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23528" y="6165304"/>
            <a:ext cx="266429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00192" y="1340768"/>
            <a:ext cx="2304256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79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3284984"/>
            <a:ext cx="3319463" cy="32099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60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2132856"/>
            <a:ext cx="3419475" cy="3243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504" y="6525344"/>
            <a:ext cx="7440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 program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://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colab.research.google.com/drive/1pJv39GrrFjadaoI4m9QuPw4W4-i2s9lh?usp=sharing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496" y="0"/>
            <a:ext cx="2962672" cy="620688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Wod2vec analysis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9512" y="620688"/>
            <a:ext cx="65527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closest and Top 10 farthest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the visualizations more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relevant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a query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disease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 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its 10 most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diseases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model (in 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and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farthest diseases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vocabulary (in 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999" y="1844824"/>
            <a:ext cx="3262313" cy="31718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40152" y="0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453769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63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61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7504" y="6525344"/>
            <a:ext cx="7440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 program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colab.research.google.com/drive/1rZy-nNC3E5sK7K6V9mbs9qD6-SptJnPT?usp=sharing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496" y="0"/>
            <a:ext cx="2962672" cy="620688"/>
          </a:xfrm>
        </p:spPr>
        <p:txBody>
          <a:bodyPr>
            <a:normAutofit/>
          </a:bodyPr>
          <a:lstStyle/>
          <a:p>
            <a:pPr algn="l"/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FastText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9512" y="620688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text was created as a textual representation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diseases and treatments, age groups and gender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64" y="2575148"/>
            <a:ext cx="85725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40152" y="0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611318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62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-36512" y="6403394"/>
            <a:ext cx="93610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link:</a:t>
            </a:r>
            <a:endParaRPr lang="en-US" dirty="0"/>
          </a:p>
          <a:p>
            <a:r>
              <a:rPr lang="en-US" sz="1000" u="sng" dirty="0">
                <a:hlinkClick r:id="rId3"/>
              </a:rPr>
              <a:t>https://projector.tensorflow.org/?config=https://</a:t>
            </a:r>
            <a:r>
              <a:rPr lang="en-US" sz="1000" u="sng" dirty="0" smtClean="0">
                <a:hlinkClick r:id="rId3"/>
              </a:rPr>
              <a:t>raw.githubusercontent.com/coursephd/PostgreSQL/master/DeepLearning/002-dismed-subgrp-w2v/099-multiple-config.json</a:t>
            </a:r>
            <a:endParaRPr lang="en-US" dirty="0"/>
          </a:p>
          <a:p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496" y="44624"/>
            <a:ext cx="4042792" cy="620688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wordembeddings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visualized using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504" y="764704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Attaching a link to the visuals created based on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0152" y="0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275481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122969"/>
              </p:ext>
            </p:extLst>
          </p:nvPr>
        </p:nvGraphicFramePr>
        <p:xfrm>
          <a:off x="4808200" y="86179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Worksheet" showAsIcon="1" r:id="rId4" imgW="914400" imgH="792360" progId="Excel.Sheet.12">
                  <p:embed/>
                </p:oleObj>
              </mc:Choice>
              <mc:Fallback>
                <p:oleObj name="Worksheet" showAsIcon="1" r:id="rId4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8200" y="86179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084838"/>
              </p:ext>
            </p:extLst>
          </p:nvPr>
        </p:nvGraphicFramePr>
        <p:xfrm>
          <a:off x="179512" y="1124744"/>
          <a:ext cx="8712969" cy="5375478"/>
        </p:xfrm>
        <a:graphic>
          <a:graphicData uri="http://schemas.openxmlformats.org/drawingml/2006/table">
            <a:tbl>
              <a:tblPr/>
              <a:tblGrid>
                <a:gridCol w="2904323">
                  <a:extLst>
                    <a:ext uri="{9D8B030D-6E8A-4147-A177-3AD203B41FA5}">
                      <a16:colId xmlns:a16="http://schemas.microsoft.com/office/drawing/2014/main" val="3520208486"/>
                    </a:ext>
                  </a:extLst>
                </a:gridCol>
                <a:gridCol w="2904323">
                  <a:extLst>
                    <a:ext uri="{9D8B030D-6E8A-4147-A177-3AD203B41FA5}">
                      <a16:colId xmlns:a16="http://schemas.microsoft.com/office/drawing/2014/main" val="2468783414"/>
                    </a:ext>
                  </a:extLst>
                </a:gridCol>
                <a:gridCol w="2904323">
                  <a:extLst>
                    <a:ext uri="{9D8B030D-6E8A-4147-A177-3AD203B41FA5}">
                      <a16:colId xmlns:a16="http://schemas.microsoft.com/office/drawing/2014/main" val="1824510621"/>
                    </a:ext>
                  </a:extLst>
                </a:gridCol>
              </a:tblGrid>
              <a:tr h="798667">
                <a:tc>
                  <a:txBody>
                    <a:bodyPr/>
                    <a:lstStyle/>
                    <a:p>
                      <a:pPr latinLnBrk="0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Dis-M2-F-Age30-40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atinLnBrk="0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M2 (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madhumeha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Females 30 -40 age range</a:t>
                      </a:r>
                    </a:p>
                  </a:txBody>
                  <a:tcPr marL="79867" marR="79867" marT="39933" marB="39933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Dis-M2-M-Age30-40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atinLnBrk="0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M2 (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madhumeha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Males 30 -40 age range</a:t>
                      </a:r>
                    </a:p>
                  </a:txBody>
                  <a:tcPr marL="79867" marR="79867" marT="39933" marB="39933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Dis-M2-All-AgeAll </a:t>
                      </a:r>
                    </a:p>
                    <a:p>
                      <a:pPr latinLnBrk="0"/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M2 (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madhumeha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All patient All age range</a:t>
                      </a:r>
                    </a:p>
                  </a:txBody>
                  <a:tcPr marL="79867" marR="79867" marT="39933" marB="39933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802517"/>
                  </a:ext>
                </a:extLst>
              </a:tr>
              <a:tr h="226289">
                <a:tc>
                  <a:txBody>
                    <a:bodyPr/>
                    <a:lstStyle/>
                    <a:p>
                      <a:pPr latinLnBrk="0"/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atinLnBrk="0"/>
                      <a:endParaRPr lang="en-US" sz="10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atinLnBrk="0"/>
                      <a:endParaRPr lang="en-US" sz="10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atinLnBrk="0"/>
                      <a:endParaRPr lang="en-US" sz="10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atinLnBrk="0"/>
                      <a:endParaRPr lang="en-US" sz="10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atinLnBrk="0"/>
                      <a:endParaRPr lang="en-US" sz="10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atinLnBrk="0"/>
                      <a:endParaRPr lang="en-US" sz="10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atinLnBrk="0"/>
                      <a:endParaRPr lang="en-US" sz="10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atinLnBrk="0"/>
                      <a:endParaRPr lang="en-US" sz="10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atinLnBrk="0"/>
                      <a:endParaRPr lang="en-US" sz="10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atinLnBrk="0"/>
                      <a:endParaRPr lang="en-US" sz="10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atinLnBrk="0"/>
                      <a:endParaRPr lang="en-US" sz="10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atinLnBrk="0"/>
                      <a:endParaRPr lang="en-US" sz="10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atinLnBrk="0"/>
                      <a:endParaRPr lang="en-US" sz="10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atinLnBrk="0"/>
                      <a:endParaRPr lang="en-US" sz="10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atinLnBrk="0"/>
                      <a:endParaRPr lang="en-US" sz="10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atinLnBrk="0"/>
                      <a:endParaRPr lang="en-US" sz="10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atinLnBrk="0"/>
                      <a:endParaRPr lang="en-US" sz="10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atinLnBrk="0"/>
                      <a:endParaRPr lang="en-US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867" marR="79867" marT="39933" marB="39933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9867" marR="79867" marT="39933" marB="39933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9867" marR="79867" marT="39933" marB="39933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785608"/>
                  </a:ext>
                </a:extLst>
              </a:tr>
              <a:tr h="226289">
                <a:tc>
                  <a:txBody>
                    <a:bodyPr/>
                    <a:lstStyle/>
                    <a:p>
                      <a:r>
                        <a:rPr 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dis_m18,med_501,</a:t>
                      </a:r>
                    </a:p>
                    <a:p>
                      <a:r>
                        <a:rPr 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med_1422,</a:t>
                      </a:r>
                    </a:p>
                    <a:p>
                      <a:r>
                        <a:rPr 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med_692, do not appear as closest points for males</a:t>
                      </a:r>
                    </a:p>
                    <a:p>
                      <a:r>
                        <a:rPr 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r>
                        <a:rPr 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may be present in top 50 but not in top 10</a:t>
                      </a:r>
                      <a:endParaRPr lang="en-US" sz="11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atinLnBrk="0"/>
                      <a:endParaRPr lang="en-US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867" marR="79867" marT="39933" marB="39933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med_1652,med_1507,</a:t>
                      </a:r>
                    </a:p>
                    <a:p>
                      <a:r>
                        <a:rPr 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med_1496,</a:t>
                      </a:r>
                    </a:p>
                    <a:p>
                      <a:r>
                        <a:rPr 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med_1622 do not appear as closest points for females</a:t>
                      </a:r>
                    </a:p>
                    <a:p>
                      <a:r>
                        <a:rPr 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r>
                        <a:rPr 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may be present in top 50 but not in top 10</a:t>
                      </a:r>
                    </a:p>
                    <a:p>
                      <a:pPr algn="l" latinLnBrk="0"/>
                      <a:endParaRPr lang="en-US" sz="11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9867" marR="79867" marT="39933" marB="39933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this covers all patients, many closest point appear in 2 adjacent cells . </a:t>
                      </a:r>
                    </a:p>
                    <a:p>
                      <a:r>
                        <a:rPr 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dis_s18,</a:t>
                      </a:r>
                    </a:p>
                    <a:p>
                      <a:r>
                        <a:rPr 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med_1880,</a:t>
                      </a:r>
                    </a:p>
                    <a:p>
                      <a:r>
                        <a:rPr 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med_25,</a:t>
                      </a:r>
                    </a:p>
                    <a:p>
                      <a:r>
                        <a:rPr 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med_1591,</a:t>
                      </a:r>
                    </a:p>
                    <a:p>
                      <a:r>
                        <a:rPr 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med_1072 which are closest in the whole patient population are not the closest in the 2 groups represented here.</a:t>
                      </a:r>
                      <a:endParaRPr lang="en-US" sz="11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9867" marR="79867" marT="39933" marB="39933"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085299"/>
                  </a:ext>
                </a:extLst>
              </a:tr>
            </a:tbl>
          </a:graphicData>
        </a:graphic>
      </p:graphicFrame>
      <p:sp>
        <p:nvSpPr>
          <p:cNvPr id="12" name="AutoShape 1" descr="https://dl-mail.ymail.com/ws/download/mailboxes/@.id==VjN-7kVpLv-J2kseO4K5PvOKCt2jTFFBX6Oa4jeXpwX6wIwmy2EkVgjkACdiBCjj3oeICKDJnk-J9aPLP4-6VF3sTA/messages/@.id==AOJVr8Qgv5Z-Xq_JDQjN6MixCGI/content/parts/@.id==1.3/raw?appid=YMailNorrin&amp;ymreqid=19556a16-922d-4597-1c66-510005014f00&amp;token=zitEzqOML3j84e6ealFTT5U7-km5qEQF52lp7AcCuBaTBnkqOURiJDHdaN0MmSYLAVj7-OBwHcSGVyLg9UOetpepF4rntSalZ-AZf_W6mzQ8NtXogDd1BBunkWF4zbju"/>
          <p:cNvSpPr>
            <a:spLocks noChangeAspect="1" noChangeArrowheads="1"/>
          </p:cNvSpPr>
          <p:nvPr/>
        </p:nvSpPr>
        <p:spPr bwMode="auto">
          <a:xfrm>
            <a:off x="251520" y="206118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2" descr="https://dl-mail.ymail.com/ws/download/mailboxes/@.id==VjN-7kVpLv-J2kseO4K5PvOKCt2jTFFBX6Oa4jeXpwX6wIwmy2EkVgjkACdiBCjj3oeICKDJnk-J9aPLP4-6VF3sTA/messages/@.id==AOJVr8Qgv5Z-Xq_JDQjN6MixCGI/content/parts/@.id==1.4/raw?appid=YMailNorrin&amp;ymreqid=19556a16-922d-4597-1c66-510005014f00&amp;token=zitEzqOML3j84e6ealFTT5U7-km5qEQF52lp7AcCuBaTBnkqOURiJDHdaN0MmSYLAVj7-OBwHcSGVyLg9UOetpepF4rntSalZ-AZf_W6mzQ8NtXogDd1BBunkWF4zbju"/>
          <p:cNvSpPr>
            <a:spLocks noChangeAspect="1" noChangeArrowheads="1"/>
          </p:cNvSpPr>
          <p:nvPr/>
        </p:nvSpPr>
        <p:spPr bwMode="auto">
          <a:xfrm>
            <a:off x="251520" y="206118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3" descr="https://dl-mail.ymail.com/ws/download/mailboxes/@.id==VjN-7kVpLv-J2kseO4K5PvOKCt2jTFFBX6Oa4jeXpwX6wIwmy2EkVgjkACdiBCjj3oeICKDJnk-J9aPLP4-6VF3sTA/messages/@.id==AOJVr8Qgv5Z-Xq_JDQjN6MixCGI/content/parts/@.id==1.5/raw?appid=YMailNorrin&amp;ymreqid=19556a16-922d-4597-1c66-510005014f00&amp;token=zitEzqOML3j84e6ealFTT5U7-km5qEQF52lp7AcCuBaTBnkqOURiJDHdaN0MmSYLAVj7-OBwHcSGVyLg9UOetpepF4rntSalZ-AZf_W6mzQ8NtXogDd1BBunkWF4zbju"/>
          <p:cNvSpPr>
            <a:spLocks noChangeAspect="1" noChangeArrowheads="1"/>
          </p:cNvSpPr>
          <p:nvPr/>
        </p:nvSpPr>
        <p:spPr bwMode="auto">
          <a:xfrm>
            <a:off x="251520" y="206118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0993" y="2060848"/>
            <a:ext cx="2307431" cy="27932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5815" y="2060848"/>
            <a:ext cx="2250281" cy="27574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528" y="2060848"/>
            <a:ext cx="2250281" cy="278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5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4" y="0"/>
            <a:ext cx="5266928" cy="778098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/>
              <a:t>Based on the Recurrent Neural Network </a:t>
            </a:r>
            <a:br>
              <a:rPr lang="en-US" sz="2400" dirty="0" smtClean="0"/>
            </a:br>
            <a:r>
              <a:rPr lang="en-US" sz="2400" dirty="0" smtClean="0"/>
              <a:t>predict the next word (disease, treatment)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63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940152" y="0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228315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6453336"/>
            <a:ext cx="6534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Google </a:t>
            </a: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Colab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program: https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colab.research.google.com/drive/18jzHoTgfKSerJt9vexGBHq0BIVOp3W_C?usp=sharing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github.com/minimaxir/textgenrnn/blob/master/README.md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13" y="836712"/>
            <a:ext cx="5631180" cy="28308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504" y="3861048"/>
            <a:ext cx="8352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Convert EHR data to a “text” as corpus of disease1, ..., disease, medicine1, ...,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medicinen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Run the “text generation recurrent neural network”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the model is created then execute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e.g. “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textgen.generate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prefix="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DIS_M2")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5301208"/>
            <a:ext cx="4968552" cy="85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4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188640"/>
            <a:ext cx="6203032" cy="418058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/>
              <a:t>Visual exploration of Word Vector </a:t>
            </a:r>
            <a:r>
              <a:rPr lang="en-US" sz="2400" dirty="0" err="1" smtClean="0"/>
              <a:t>embeddings</a:t>
            </a:r>
            <a:r>
              <a:rPr lang="en-US" sz="2400" dirty="0" smtClean="0"/>
              <a:t> 	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64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5496" y="6423139"/>
            <a:ext cx="662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graphics.cs.wisc.edu/Papers/2017/HG17/HG17_poster_summary.pdf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Google </a:t>
            </a:r>
            <a:r>
              <a:rPr lang="en-US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colab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program: https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://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colab.research.google.com/drive/10cp16curxzdZyklw5JKFXALru7dbGYvW?usp=sharing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0152" y="0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050590"/>
              </p:ext>
            </p:extLst>
          </p:nvPr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66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3610744" cy="63408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Ongoing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08720"/>
            <a:ext cx="8568952" cy="4525963"/>
          </a:xfrm>
        </p:spPr>
        <p:txBody>
          <a:bodyPr>
            <a:normAutofit/>
          </a:bodyPr>
          <a:lstStyle/>
          <a:p>
            <a:r>
              <a:rPr lang="en-US" sz="2000" dirty="0"/>
              <a:t>Calculate DALY scores for diseases -- use as a pseudo </a:t>
            </a:r>
            <a:r>
              <a:rPr lang="en-US" sz="2000" dirty="0" smtClean="0"/>
              <a:t>endpoint</a:t>
            </a:r>
          </a:p>
          <a:p>
            <a:r>
              <a:rPr lang="en-US" sz="2000" dirty="0" err="1"/>
              <a:t>DeepCare</a:t>
            </a:r>
            <a:r>
              <a:rPr lang="en-US" sz="2000" dirty="0"/>
              <a:t> </a:t>
            </a:r>
            <a:r>
              <a:rPr lang="en-US" sz="2000" dirty="0" smtClean="0"/>
              <a:t>- </a:t>
            </a: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github.com/trangptm/DeepCare</a:t>
            </a:r>
            <a:endParaRPr lang="en-US" sz="2000" dirty="0"/>
          </a:p>
          <a:p>
            <a:r>
              <a:rPr lang="en-US" sz="2000" dirty="0" smtClean="0"/>
              <a:t>OHDSI </a:t>
            </a:r>
            <a:r>
              <a:rPr lang="en-US" sz="2000" dirty="0"/>
              <a:t>- </a:t>
            </a:r>
            <a:r>
              <a:rPr lang="en-US" sz="2000" dirty="0">
                <a:hlinkClick r:id="rId3"/>
              </a:rPr>
              <a:t>https://ohdsi.org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 smtClean="0"/>
              <a:t>, </a:t>
            </a:r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github.com/OHDSI/PatientLevelPrediction</a:t>
            </a:r>
            <a:endParaRPr lang="en-US" sz="2000" dirty="0" smtClean="0"/>
          </a:p>
          <a:p>
            <a:r>
              <a:rPr lang="en-US" sz="2000" dirty="0" smtClean="0"/>
              <a:t>MED2VEC</a:t>
            </a:r>
          </a:p>
          <a:p>
            <a:r>
              <a:rPr lang="en-US" sz="2000" dirty="0" smtClean="0"/>
              <a:t>RETAIN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65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647" y="3280767"/>
            <a:ext cx="5457825" cy="306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908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Documents to Data: Ayurveda Practice Need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2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GIGO!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in documentation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Patient data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Demography, socio-economics, clinical history…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Diagnosis data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Risk, causation, symptoms, lab data, diagnosis…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Interventions 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Drug, diet, lifestyle (exercise, meditation..), advice, …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Clinicians assessment, Patient reported outcomes, lab…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77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075240" cy="706090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this study help?</a:t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Ayurdata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expert could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contribute in the following areas: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67</a:t>
            </a:fld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213336" y="6042774"/>
            <a:ext cx="8473464" cy="33855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Pioneering effort and new contributions: as this kind of work was never done in ayurvedic area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336" y="6453336"/>
            <a:ext cx="6950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*: our assumption, as no one has seen anything like this before within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ayurverda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328" y="906764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operations: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efficiencies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82140" y="90676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R&amp;D: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 for regulatory / audit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decision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Reproducible research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0148" y="4163110"/>
            <a:ext cx="685985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needs: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needs never thought of in ayurvedic area so far*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Much more than excel subsets / pivot tables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Complex computing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visualizations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picture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 thousand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5328" y="1919416"/>
            <a:ext cx="3638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Public health: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Patterns of diseases and medicines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Disease surveillance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to actionable information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50068" y="2736908"/>
            <a:ext cx="35063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 based medicine: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 evidence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Nature and context of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clinical practice data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73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1760" y="2708920"/>
            <a:ext cx="4618856" cy="8206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83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69</a:t>
            </a:fld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07504" y="6525343"/>
            <a:ext cx="63367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https://public.tableau.com/views/01SQL_Dis_Med_Ser/MedicineByDay?:display_count=y&amp;:</a:t>
            </a:r>
            <a:r>
              <a:rPr lang="en-US" sz="1000" dirty="0" smtClean="0">
                <a:hlinkClick r:id="rId2"/>
              </a:rPr>
              <a:t>origin=viz_share_link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35496" y="44624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RMSD and Metabolic disease group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(1/9)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268760"/>
            <a:ext cx="8858250" cy="18002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498532" y="548680"/>
          <a:ext cx="628968" cy="880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8968">
                  <a:extLst>
                    <a:ext uri="{9D8B030D-6E8A-4147-A177-3AD203B41FA5}">
                      <a16:colId xmlns:a16="http://schemas.microsoft.com/office/drawing/2014/main" val="1093117484"/>
                    </a:ext>
                  </a:extLst>
                </a:gridCol>
              </a:tblGrid>
              <a:tr h="15406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 MGMT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23485"/>
                  </a:ext>
                </a:extLst>
              </a:tr>
              <a:tr h="120392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</a:t>
                      </a:r>
                      <a:r>
                        <a:rPr lang="en-US" sz="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</a:t>
                      </a:r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516429"/>
                  </a:ext>
                </a:extLst>
              </a:tr>
              <a:tr h="18496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50412"/>
                  </a:ext>
                </a:extLst>
              </a:tr>
              <a:tr h="158035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AYUSH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524"/>
                  </a:ext>
                </a:extLst>
              </a:tr>
              <a:tr h="193113">
                <a:tc>
                  <a:txBody>
                    <a:bodyPr/>
                    <a:lstStyle/>
                    <a:p>
                      <a:r>
                        <a:rPr lang="en-US" sz="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HEALTHCARE</a:t>
                      </a:r>
                      <a:endParaRPr lang="en-US" sz="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767428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187624" y="3861048"/>
            <a:ext cx="396044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Repeat of the earlier data representation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55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BD6A-D98C-43D1-B699-6CD60B7B8EED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583438"/>
              </p:ext>
            </p:extLst>
          </p:nvPr>
        </p:nvGraphicFramePr>
        <p:xfrm>
          <a:off x="186741" y="1923968"/>
          <a:ext cx="8770515" cy="46940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4103">
                  <a:extLst>
                    <a:ext uri="{9D8B030D-6E8A-4147-A177-3AD203B41FA5}">
                      <a16:colId xmlns:a16="http://schemas.microsoft.com/office/drawing/2014/main" val="681913337"/>
                    </a:ext>
                  </a:extLst>
                </a:gridCol>
                <a:gridCol w="1754103">
                  <a:extLst>
                    <a:ext uri="{9D8B030D-6E8A-4147-A177-3AD203B41FA5}">
                      <a16:colId xmlns:a16="http://schemas.microsoft.com/office/drawing/2014/main" val="2503165268"/>
                    </a:ext>
                  </a:extLst>
                </a:gridCol>
                <a:gridCol w="1754103">
                  <a:extLst>
                    <a:ext uri="{9D8B030D-6E8A-4147-A177-3AD203B41FA5}">
                      <a16:colId xmlns:a16="http://schemas.microsoft.com/office/drawing/2014/main" val="768123498"/>
                    </a:ext>
                  </a:extLst>
                </a:gridCol>
                <a:gridCol w="1754103">
                  <a:extLst>
                    <a:ext uri="{9D8B030D-6E8A-4147-A177-3AD203B41FA5}">
                      <a16:colId xmlns:a16="http://schemas.microsoft.com/office/drawing/2014/main" val="3296485675"/>
                    </a:ext>
                  </a:extLst>
                </a:gridCol>
                <a:gridCol w="1754103">
                  <a:extLst>
                    <a:ext uri="{9D8B030D-6E8A-4147-A177-3AD203B41FA5}">
                      <a16:colId xmlns:a16="http://schemas.microsoft.com/office/drawing/2014/main" val="890509738"/>
                    </a:ext>
                  </a:extLst>
                </a:gridCol>
              </a:tblGrid>
              <a:tr h="355253">
                <a:tc>
                  <a:txBody>
                    <a:bodyPr/>
                    <a:lstStyle/>
                    <a:p>
                      <a:pPr algn="ctr"/>
                      <a:r>
                        <a:rPr lang="en-US" sz="135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Sources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Staging area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Ware house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marts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Usage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932454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access:</a:t>
                      </a: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Hospital management</a:t>
                      </a: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Researchers</a:t>
                      </a: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 authorities</a:t>
                      </a: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Various documents</a:t>
                      </a: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mining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008833"/>
                  </a:ext>
                </a:extLst>
              </a:tr>
              <a:tr h="2517931">
                <a:tc rowSpan="2"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Operational system</a:t>
                      </a: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Coding dictionaries</a:t>
                      </a: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Clinical system</a:t>
                      </a: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Flat files information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Calculations and transformations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Curated and consistent data storage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Operational data</a:t>
                      </a: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Pharmacy data</a:t>
                      </a: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Patient level data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409499"/>
                  </a:ext>
                </a:extLst>
              </a:tr>
              <a:tr h="720080">
                <a:tc vMerge="1"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503417"/>
                  </a:ext>
                </a:extLst>
              </a:tr>
            </a:tbl>
          </a:graphicData>
        </a:graphic>
      </p:graphicFrame>
      <p:pic>
        <p:nvPicPr>
          <p:cNvPr id="120" name="Picture 119" descr="Monitor Screen Check Mark Symbol Padlock Data Access Icon — Stock ...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2" y="2611760"/>
            <a:ext cx="401955" cy="457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701386"/>
              </p:ext>
            </p:extLst>
          </p:nvPr>
        </p:nvGraphicFramePr>
        <p:xfrm>
          <a:off x="204192" y="404664"/>
          <a:ext cx="6096000" cy="1325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3284">
                  <a:extLst>
                    <a:ext uri="{9D8B030D-6E8A-4147-A177-3AD203B41FA5}">
                      <a16:colId xmlns:a16="http://schemas.microsoft.com/office/drawing/2014/main" val="204857491"/>
                    </a:ext>
                  </a:extLst>
                </a:gridCol>
                <a:gridCol w="2950716">
                  <a:extLst>
                    <a:ext uri="{9D8B030D-6E8A-4147-A177-3AD203B41FA5}">
                      <a16:colId xmlns:a16="http://schemas.microsoft.com/office/drawing/2014/main" val="15197708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7734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Hospital visit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Assessments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Electronic Medical health record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571274"/>
                  </a:ext>
                </a:extLst>
              </a:tr>
            </a:tbl>
          </a:graphicData>
        </a:graphic>
      </p:graphicFrame>
      <p:pic>
        <p:nvPicPr>
          <p:cNvPr id="121" name="Picture 120" descr="C:\Users\mahajvi1\AppData\Local\Microsoft\Windows\INetCache\Content.MSO\9E73FB80.tmp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15" y="544452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Picture 121" descr="Electronic Health Record Stock Illustrations – 823 Electronic ...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40" y="475774"/>
            <a:ext cx="648970" cy="648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Picture 123" descr="Heartbeat Line Icon. Heart Rhytm. ECG. Cardiogram Stock Vector ...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072552"/>
            <a:ext cx="78613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Picture 122" descr="C:\Users\mahajvi1\AppData\Local\Microsoft\Windows\INetCache\Content.MSO\840CC8A6.tmp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395" y="503238"/>
            <a:ext cx="630555" cy="54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Picture 124" descr="C:\Users\mahajvi1\AppData\Local\Microsoft\Windows\INetCache\Content.MSO\23EF0755.tmp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308" y="432472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Picture 125" descr="C:\Users\mahajvi1\AppData\Local\Microsoft\Windows\INetCache\Content.MSO\DD1FC92B.tmp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661" y="990002"/>
            <a:ext cx="676275" cy="6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Picture 126" descr="Clipart Electronic Health Record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283" y="544452"/>
            <a:ext cx="74930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146348" y="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1" name="Picture 130" descr="C:\Users\mahajvi1\AppData\Local\Microsoft\Windows\INetCache\Content.MSO\9805807.tmp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10" y="3277749"/>
            <a:ext cx="383540" cy="47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Picture 131" descr="C:\Users\mahajvi1\AppData\Local\Microsoft\Windows\INetCache\Content.MSO\9805807.tmp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4088299"/>
            <a:ext cx="383540" cy="47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Picture 132" descr="C:\Users\mahajvi1\AppData\Local\Microsoft\Windows\INetCache\Content.MSO\9805807.tmp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52" y="4898236"/>
            <a:ext cx="383540" cy="47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Picture 133" descr="C:\Users\mahajvi1\AppData\Local\Microsoft\Windows\INetCache\Content.MSO\50D212FE.tmp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35" y="5756312"/>
            <a:ext cx="429260" cy="42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Picture 134" descr="Data Transfer Icon - Structured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867" y="2398432"/>
            <a:ext cx="420370" cy="365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Picture 135" descr="Vector black filter data icon set. ... | Stock vector | Colourbox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678" y="2336049"/>
            <a:ext cx="429260" cy="42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Picture 136" descr="The Dirty on Data Cleansing &amp; Appending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98" y="2367317"/>
            <a:ext cx="520700" cy="347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Picture 137" descr="C:\Users\mahajvi1\AppData\Local\Microsoft\Windows\INetCache\Content.MSO\9805807.tmp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228" y="3845366"/>
            <a:ext cx="383540" cy="47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Picture 138" descr="C:\Users\mahajvi1\AppData\Local\Microsoft\Windows\INetCache\Content.MSO\7DA8F17.tmp"/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37" y="5877272"/>
            <a:ext cx="630555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Picture 139" descr="C:\Users\mahajvi1\AppData\Local\Microsoft\Windows\INetCache\Content.MSO\3628E2E0.tmp"/>
          <p:cNvPicPr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604" y="5949280"/>
            <a:ext cx="429260" cy="42926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Right Arrow 140"/>
          <p:cNvSpPr/>
          <p:nvPr/>
        </p:nvSpPr>
        <p:spPr>
          <a:xfrm rot="2210441">
            <a:off x="1409451" y="3786985"/>
            <a:ext cx="851535" cy="45085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2" name="Right Arrow 141"/>
          <p:cNvSpPr/>
          <p:nvPr/>
        </p:nvSpPr>
        <p:spPr>
          <a:xfrm>
            <a:off x="1335534" y="4320019"/>
            <a:ext cx="851535" cy="45085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3" name="Right Arrow 142"/>
          <p:cNvSpPr/>
          <p:nvPr/>
        </p:nvSpPr>
        <p:spPr>
          <a:xfrm rot="19501797">
            <a:off x="1335533" y="4991835"/>
            <a:ext cx="851535" cy="45085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44" name="Picture 143" descr="C:\Users\mahajvi1\AppData\Local\Microsoft\Windows\INetCache\Content.MSO\1F9097E3.tmp"/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422" y="2398432"/>
            <a:ext cx="1280160" cy="575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Picture 144" descr="Chapter 4 Multiple Imputation | Book_MI.utf8.md"/>
          <p:cNvPicPr/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019" y="2398432"/>
            <a:ext cx="868680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Picture 145" descr="Data Warehouse Icons - Download Free Vector Icons | Noun Project"/>
          <p:cNvPicPr/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027" y="3861048"/>
            <a:ext cx="575945" cy="575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Picture 146" descr="C:\Users\mahajvi1\AppData\Local\Microsoft\Windows\INetCache\Content.MSO\9805807.tmp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578" y="3298709"/>
            <a:ext cx="383540" cy="47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Picture 147" descr="C:\Users\mahajvi1\AppData\Local\Microsoft\Windows\INetCache\Content.MSO\9805807.tmp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106148"/>
            <a:ext cx="383540" cy="47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Picture 148" descr="C:\Users\mahajvi1\AppData\Local\Microsoft\Windows\INetCache\Content.MSO\9805807.tmp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898236"/>
            <a:ext cx="383540" cy="47498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Right Arrow 149"/>
          <p:cNvSpPr/>
          <p:nvPr/>
        </p:nvSpPr>
        <p:spPr>
          <a:xfrm>
            <a:off x="3363555" y="4310683"/>
            <a:ext cx="705485" cy="4826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1" name="Right Arrow 150"/>
          <p:cNvSpPr/>
          <p:nvPr/>
        </p:nvSpPr>
        <p:spPr>
          <a:xfrm rot="19501797">
            <a:off x="5011007" y="3786985"/>
            <a:ext cx="851535" cy="45085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2" name="Right Arrow 151"/>
          <p:cNvSpPr/>
          <p:nvPr/>
        </p:nvSpPr>
        <p:spPr>
          <a:xfrm>
            <a:off x="5090651" y="4293096"/>
            <a:ext cx="705485" cy="4826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3" name="Right Arrow 152"/>
          <p:cNvSpPr/>
          <p:nvPr/>
        </p:nvSpPr>
        <p:spPr>
          <a:xfrm rot="758154">
            <a:off x="5017720" y="4933769"/>
            <a:ext cx="851535" cy="5461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54" name="Picture 153" descr="C:\Users\mahajvi1\AppData\Local\Microsoft\Windows\INetCache\Content.MSO\62C2BC8D.tmp"/>
          <p:cNvPicPr/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765" y="2348880"/>
            <a:ext cx="520700" cy="356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Picture 154" descr="Analytics - Free people icons"/>
          <p:cNvPicPr/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765" y="3068960"/>
            <a:ext cx="429260" cy="42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Picture 155" descr="C:\Users\mahajvi1\AppData\Local\Microsoft\Windows\INetCache\Content.MSO\553C02C8.tmp"/>
          <p:cNvPicPr/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625" y="3789040"/>
            <a:ext cx="383540" cy="383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Picture 156" descr="C:\Users\mahajvi1\AppData\Local\Microsoft\Windows\INetCache\Content.MSO\69771C16.tmp"/>
          <p:cNvPicPr/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075" y="5562425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Picture 157" descr="Modern Outline Style Data Analytics Icons Collection Stock ..."/>
          <p:cNvPicPr/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562" y="4463519"/>
            <a:ext cx="621665" cy="62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Picture 158" descr="Local outlier factor - Wikipedia"/>
          <p:cNvPicPr/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5805264"/>
            <a:ext cx="795020" cy="70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Picture 159" descr="C:\Users\mahajvi1\AppData\Local\Microsoft\Windows\INetCache\Content.MSO\413B5782.tmp"/>
          <p:cNvPicPr/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573" y="5805264"/>
            <a:ext cx="1014730" cy="71310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Right Arrow 160"/>
          <p:cNvSpPr/>
          <p:nvPr/>
        </p:nvSpPr>
        <p:spPr>
          <a:xfrm rot="19501797" flipV="1">
            <a:off x="6628411" y="3192470"/>
            <a:ext cx="742315" cy="45085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2" name="Right Arrow 161"/>
          <p:cNvSpPr/>
          <p:nvPr/>
        </p:nvSpPr>
        <p:spPr>
          <a:xfrm>
            <a:off x="6602819" y="4316844"/>
            <a:ext cx="705485" cy="48260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3" name="Right Arrow 162"/>
          <p:cNvSpPr/>
          <p:nvPr/>
        </p:nvSpPr>
        <p:spPr>
          <a:xfrm rot="2210441">
            <a:off x="6744299" y="5437385"/>
            <a:ext cx="851535" cy="45085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15806" y="260648"/>
            <a:ext cx="15983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Wisdom</a:t>
            </a:r>
          </a:p>
        </p:txBody>
      </p:sp>
      <p:sp>
        <p:nvSpPr>
          <p:cNvPr id="3" name="Down Arrow 2"/>
          <p:cNvSpPr/>
          <p:nvPr/>
        </p:nvSpPr>
        <p:spPr>
          <a:xfrm>
            <a:off x="7020272" y="620688"/>
            <a:ext cx="144016" cy="216024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/>
          <p:cNvSpPr/>
          <p:nvPr/>
        </p:nvSpPr>
        <p:spPr>
          <a:xfrm>
            <a:off x="7020272" y="1124744"/>
            <a:ext cx="144016" cy="216024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9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70</a:t>
            </a:fld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07504" y="6525343"/>
            <a:ext cx="63367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https://public.tableau.com/views/01SQL_Dis_Med_Ser/MedicineByDay?:display_count=y&amp;:</a:t>
            </a:r>
            <a:r>
              <a:rPr lang="en-US" sz="1000" dirty="0" smtClean="0">
                <a:hlinkClick r:id="rId2"/>
              </a:rPr>
              <a:t>origin=viz_share_link</a:t>
            </a:r>
            <a:endParaRPr lang="en-US" sz="1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1" y="1146507"/>
            <a:ext cx="5000625" cy="50673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496" y="44624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RMSD and Metabolic disease group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(2/9)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2160" y="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version: 2011 to Oct 2017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0032" y="1772816"/>
            <a:ext cx="396044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Repeat of the earlier data representation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94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075240" cy="706090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/ Clinical programming /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Ayur</a:t>
            </a:r>
            <a:r>
              <a:rPr lang="en-US" sz="2000" dirty="0" err="1"/>
              <a:t>d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expert*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692697"/>
            <a:ext cx="8229600" cy="302433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programmers play a key role in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turning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and 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supporting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development of new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medicines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programmer </a:t>
            </a: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Converts raw data to analyzable data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Performs data checks </a:t>
            </a: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Creates Tables, Listings, Figures (visualizations) </a:t>
            </a:r>
          </a:p>
          <a:p>
            <a:pPr lvl="1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Customizes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to produce an output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the behavior of the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 of the data is done </a:t>
            </a:r>
            <a:r>
              <a:rPr lang="en-US" sz="2000" dirty="0" smtClean="0"/>
              <a:t>using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TFLs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8</a:t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213336" y="3717032"/>
            <a:ext cx="4122112" cy="120032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an IT person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just a statistician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a data manager (cleaning the data)</a:t>
            </a: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a database developer to store the data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2144" y="3717032"/>
            <a:ext cx="4122112" cy="230832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Uses IT systems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Uses statistician’s mind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insights into building database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Scientific rigor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Uses multiple technologies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Uses ideas to convert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observation to summaries to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insights w/o being a doctor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6186790"/>
            <a:ext cx="8473464" cy="33855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Pioneering effort and new contributions: as this kind of work was never done in ayurvedic area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336" y="6525344"/>
            <a:ext cx="263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*: new skill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34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634082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7045547"/>
              </p:ext>
            </p:extLst>
          </p:nvPr>
        </p:nvGraphicFramePr>
        <p:xfrm>
          <a:off x="251520" y="908720"/>
          <a:ext cx="8712969" cy="5125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4323">
                  <a:extLst>
                    <a:ext uri="{9D8B030D-6E8A-4147-A177-3AD203B41FA5}">
                      <a16:colId xmlns:a16="http://schemas.microsoft.com/office/drawing/2014/main" val="2459982095"/>
                    </a:ext>
                  </a:extLst>
                </a:gridCol>
                <a:gridCol w="2904323">
                  <a:extLst>
                    <a:ext uri="{9D8B030D-6E8A-4147-A177-3AD203B41FA5}">
                      <a16:colId xmlns:a16="http://schemas.microsoft.com/office/drawing/2014/main" val="3718975153"/>
                    </a:ext>
                  </a:extLst>
                </a:gridCol>
                <a:gridCol w="2904323">
                  <a:extLst>
                    <a:ext uri="{9D8B030D-6E8A-4147-A177-3AD203B41FA5}">
                      <a16:colId xmlns:a16="http://schemas.microsoft.com/office/drawing/2014/main" val="3359685210"/>
                    </a:ext>
                  </a:extLst>
                </a:gridCol>
              </a:tblGrid>
              <a:tr h="353091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Hospital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management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Regulatory / insurance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Teaching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/ PhD / MD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780689"/>
                  </a:ext>
                </a:extLst>
              </a:tr>
              <a:tr h="4759477">
                <a:tc>
                  <a:txBody>
                    <a:bodyPr/>
                    <a:lstStyle/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Number of patients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Patient characteristics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% of males / females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age groups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Countries, states, cities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Number of  visits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Visit patterns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Number of In / Out Patients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Assessments done at visit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Overall duration of visits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Reported diseases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Number of diseases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Operational insights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Pharmacy 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Evidence base generation (EBM): integration of best research evidence with clinical expertise, patient and parents’ preferences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Use these data as </a:t>
                      </a: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“secondary use”</a:t>
                      </a:r>
                      <a:endParaRPr lang="en-US" sz="15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Labels of medicines and prescriptions in the database match each other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Metal based treatments and related discussions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Initiation of “Ayurvedic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registry”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 per visit</a:t>
                      </a:r>
                      <a:endParaRPr 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as a supplementary material for PhD / MD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Data: as an additional teaching material</a:t>
                      </a: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college students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Rare disease identification</a:t>
                      </a:r>
                    </a:p>
                    <a:p>
                      <a:pPr marL="0" lvl="0" indent="0">
                        <a:buFont typeface="+mj-lt"/>
                        <a:buNone/>
                      </a:pPr>
                      <a:endParaRPr lang="en-US" sz="15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Cohort</a:t>
                      </a:r>
                      <a:r>
                        <a:rPr lang="en-US" sz="150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generation:</a:t>
                      </a:r>
                      <a:endParaRPr lang="en-US" sz="150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Understand the natural history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What is the meaning of cohort in </a:t>
                      </a:r>
                      <a:r>
                        <a:rPr lang="en-US" sz="150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ayurvedic</a:t>
                      </a: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area?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Predict any questions, trajectory of diseases, etc.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Predicting the next complication or next disease, when and what?</a:t>
                      </a: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Quantifying the effect of intervention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Construct evidence based guidelines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2775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A73A5-E307-49AE-B713-67FB3933783B}" type="slidenum">
              <a:rPr lang="en-IN" smtClean="0"/>
              <a:pPr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19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4664</Words>
  <Application>Microsoft Office PowerPoint</Application>
  <PresentationFormat>On-screen Show (4:3)</PresentationFormat>
  <Paragraphs>1240</Paragraphs>
  <Slides>70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Arial</vt:lpstr>
      <vt:lpstr>Calibri</vt:lpstr>
      <vt:lpstr>Times</vt:lpstr>
      <vt:lpstr>Times New Roman</vt:lpstr>
      <vt:lpstr>Office Theme</vt:lpstr>
      <vt:lpstr>1_Office Theme</vt:lpstr>
      <vt:lpstr>Worksheet</vt:lpstr>
      <vt:lpstr>Microsoft Word Document</vt:lpstr>
      <vt:lpstr>Microsoft Excel Worksheet</vt:lpstr>
      <vt:lpstr>Analysis of hospital based ayurvedic clinical practice to gain real world data knowledge</vt:lpstr>
      <vt:lpstr>PowerPoint Presentation</vt:lpstr>
      <vt:lpstr>Ayurveda and its development</vt:lpstr>
      <vt:lpstr>From a patient to ...</vt:lpstr>
      <vt:lpstr>Goldmine of data should mined to gain real world data knowledge</vt:lpstr>
      <vt:lpstr>Information generators and  Information users</vt:lpstr>
      <vt:lpstr>PowerPoint Presentation</vt:lpstr>
      <vt:lpstr>Statistical programming / Clinical programming / Ayurdata expert*</vt:lpstr>
      <vt:lpstr>Questions</vt:lpstr>
      <vt:lpstr>Questions</vt:lpstr>
      <vt:lpstr>PowerPoint Presentation</vt:lpstr>
      <vt:lpstr>Data observations into summaries, stories</vt:lpstr>
      <vt:lpstr>Data collection tables in the source database (150+ tables out of 800)</vt:lpstr>
      <vt:lpstr>Data observations into summaries, stories</vt:lpstr>
      <vt:lpstr>Flow of steps: from source data to analyzable format, 1 example</vt:lpstr>
      <vt:lpstr>Flow of steps: from source data to analyzable format, 1 example</vt:lpstr>
      <vt:lpstr>Versions of data used in various analysis</vt:lpstr>
      <vt:lpstr>Hospital status (1/7)</vt:lpstr>
      <vt:lpstr>PowerPoint Presentation</vt:lpstr>
      <vt:lpstr>Hospital status (3/7)</vt:lpstr>
      <vt:lpstr>Hospital status (4/7)</vt:lpstr>
      <vt:lpstr>Hospital status (5/7)</vt:lpstr>
      <vt:lpstr>Hospital status (6/7)</vt:lpstr>
      <vt:lpstr>Hospital status (7/7)</vt:lpstr>
      <vt:lpstr>Hospital status: RMSD / Metabolic diseases (1/7)</vt:lpstr>
      <vt:lpstr>Hospital status: RMSD / Metabolic diseases (2/7)</vt:lpstr>
      <vt:lpstr>Hospital status: RMSD / Metabolic diseases (3/7)</vt:lpstr>
      <vt:lpstr>Hospital status: RMSD / Metabolic diseases (4/7)</vt:lpstr>
      <vt:lpstr>Hospital status: RMSD / Metabolic diseases (5/7)</vt:lpstr>
      <vt:lpstr>Hospital status: RMSD / Metabolic diseases (6/7)</vt:lpstr>
      <vt:lpstr>Hospital status: RMSD / Metabolic diseases (7/7)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Operational view of number of patients</vt:lpstr>
      <vt:lpstr>Frequency count of patients for  each disease by month by gender</vt:lpstr>
      <vt:lpstr>Dosha and disease</vt:lpstr>
      <vt:lpstr>Types of assessment captured by CRFs  for individual patients by visit day</vt:lpstr>
      <vt:lpstr>Patient profile view of individual patient  by disease and medicine</vt:lpstr>
      <vt:lpstr>Number of reported diseases and  prescribed medicines for each patient by visit</vt:lpstr>
      <vt:lpstr>PowerPoint Presentation</vt:lpstr>
      <vt:lpstr>PowerPoint Presentation</vt:lpstr>
      <vt:lpstr>Pre and post co-morbidities for Prameha</vt:lpstr>
      <vt:lpstr>PowerPoint Presentation</vt:lpstr>
      <vt:lpstr>Circular view representation of disease and  medicine co-occurrences, pre and post</vt:lpstr>
      <vt:lpstr>PowerPoint Presentation</vt:lpstr>
      <vt:lpstr>PowerPoint Presentation</vt:lpstr>
      <vt:lpstr>PowerPoint Presentation</vt:lpstr>
      <vt:lpstr>PowerPoint Presentation</vt:lpstr>
      <vt:lpstr>Similar cases studies</vt:lpstr>
      <vt:lpstr>Comorbidity analysis (1/2)</vt:lpstr>
      <vt:lpstr>Comorbidity analysis (2/2)</vt:lpstr>
      <vt:lpstr>Parkinson Disease data analysis – case series (1/2)</vt:lpstr>
      <vt:lpstr>Parkinson Disease data analysis – case series (2/2)</vt:lpstr>
      <vt:lpstr>Top 15 diseases treated</vt:lpstr>
      <vt:lpstr>Wod2vec analysis</vt:lpstr>
      <vt:lpstr>FastText analysis</vt:lpstr>
      <vt:lpstr>Analysis of wordembeddings visualized using TensorFlow</vt:lpstr>
      <vt:lpstr>Based on the Recurrent Neural Network  predict the next word (disease, treatment)</vt:lpstr>
      <vt:lpstr>Visual exploration of Word Vector embeddings  </vt:lpstr>
      <vt:lpstr>Ongoing work</vt:lpstr>
      <vt:lpstr>Documents to Data: Ayurveda Practice Need</vt:lpstr>
      <vt:lpstr>How does this study help? Ayurdata expert could contribute in the following areas: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hospital based ayurvedic clinical practice to gain real world data knowledge</dc:title>
  <dc:creator>Windows User</dc:creator>
  <cp:lastModifiedBy>Mahajan, Vinay</cp:lastModifiedBy>
  <cp:revision>371</cp:revision>
  <dcterms:created xsi:type="dcterms:W3CDTF">2019-11-10T08:25:58Z</dcterms:created>
  <dcterms:modified xsi:type="dcterms:W3CDTF">2020-06-08T16:49:34Z</dcterms:modified>
</cp:coreProperties>
</file>